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8" r:id="rId2"/>
    <p:sldId id="500" r:id="rId3"/>
    <p:sldId id="471" r:id="rId4"/>
    <p:sldId id="474" r:id="rId5"/>
    <p:sldId id="520" r:id="rId6"/>
    <p:sldId id="521" r:id="rId7"/>
    <p:sldId id="522" r:id="rId8"/>
    <p:sldId id="523" r:id="rId9"/>
    <p:sldId id="524" r:id="rId10"/>
    <p:sldId id="483" r:id="rId11"/>
    <p:sldId id="487" r:id="rId12"/>
    <p:sldId id="525" r:id="rId13"/>
    <p:sldId id="526" r:id="rId14"/>
    <p:sldId id="527" r:id="rId15"/>
    <p:sldId id="489" r:id="rId16"/>
    <p:sldId id="490" r:id="rId17"/>
    <p:sldId id="519" r:id="rId18"/>
    <p:sldId id="492" r:id="rId19"/>
    <p:sldId id="495" r:id="rId20"/>
    <p:sldId id="493" r:id="rId21"/>
    <p:sldId id="496" r:id="rId22"/>
    <p:sldId id="501" r:id="rId23"/>
    <p:sldId id="497" r:id="rId24"/>
    <p:sldId id="502" r:id="rId25"/>
    <p:sldId id="499" r:id="rId26"/>
    <p:sldId id="503" r:id="rId27"/>
    <p:sldId id="504" r:id="rId28"/>
    <p:sldId id="514" r:id="rId29"/>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1CD"/>
    <a:srgbClr val="89A3C7"/>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1" autoAdjust="0"/>
    <p:restoredTop sz="94591" autoAdjust="0"/>
  </p:normalViewPr>
  <p:slideViewPr>
    <p:cSldViewPr showGuides="1">
      <p:cViewPr varScale="1">
        <p:scale>
          <a:sx n="66" d="100"/>
          <a:sy n="66" d="100"/>
        </p:scale>
        <p:origin x="1224" y="40"/>
      </p:cViewPr>
      <p:guideLst>
        <p:guide orient="horz" pos="2160"/>
        <p:guide pos="3969"/>
      </p:guideLst>
    </p:cSldViewPr>
  </p:slideViewPr>
  <p:notesTextViewPr>
    <p:cViewPr>
      <p:scale>
        <a:sx n="1" d="1"/>
        <a:sy n="1" d="1"/>
      </p:scale>
      <p:origin x="0" y="0"/>
    </p:cViewPr>
  </p:notesTextViewPr>
  <p:notesViewPr>
    <p:cSldViewPr>
      <p:cViewPr varScale="1">
        <p:scale>
          <a:sx n="62" d="100"/>
          <a:sy n="62" d="100"/>
        </p:scale>
        <p:origin x="29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12B58296-51D8-4B51-82BD-03F70B72378A}" type="datetimeFigureOut">
              <a:rPr lang="fr-FR" smtClean="0"/>
              <a:t>28/10/2020</a:t>
            </a:fld>
            <a:endParaRPr lang="fr-FR"/>
          </a:p>
        </p:txBody>
      </p:sp>
      <p:sp>
        <p:nvSpPr>
          <p:cNvPr id="4" name="Espace réservé du pied de page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r>
              <a:rPr lang="fr-FR" smtClean="0"/>
              <a:t>Guide utilisation site e-commerce ESI</a:t>
            </a:r>
            <a:endParaRPr lang="fr-FR"/>
          </a:p>
        </p:txBody>
      </p:sp>
      <p:sp>
        <p:nvSpPr>
          <p:cNvPr id="5" name="Espace réservé du numéro de diapositive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EA5FF49-1F5D-40B1-972B-69B3C0C1CB2C}" type="slidenum">
              <a:rPr lang="fr-FR" smtClean="0"/>
              <a:t>‹N°›</a:t>
            </a:fld>
            <a:endParaRPr lang="fr-FR"/>
          </a:p>
        </p:txBody>
      </p:sp>
    </p:spTree>
    <p:extLst>
      <p:ext uri="{BB962C8B-B14F-4D97-AF65-F5344CB8AC3E}">
        <p14:creationId xmlns:p14="http://schemas.microsoft.com/office/powerpoint/2010/main" val="40275841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C234BB9-D432-4054-8FDC-76050E654957}" type="datetimeFigureOut">
              <a:rPr lang="fr-FR" smtClean="0"/>
              <a:t>28/10/2020</a:t>
            </a:fld>
            <a:endParaRPr lang="fr-FR"/>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r>
              <a:rPr lang="fr-FR" dirty="0" smtClean="0"/>
              <a:t>Guide utilisation site e-commerce ESI</a:t>
            </a:r>
            <a:endParaRPr lang="fr-FR" dirty="0"/>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82D0FCF-4445-4EBE-AFB7-E5EF7D635891}" type="slidenum">
              <a:rPr lang="fr-FR" smtClean="0"/>
              <a:t>‹N°›</a:t>
            </a:fld>
            <a:endParaRPr lang="fr-FR" dirty="0"/>
          </a:p>
        </p:txBody>
      </p:sp>
    </p:spTree>
    <p:extLst>
      <p:ext uri="{BB962C8B-B14F-4D97-AF65-F5344CB8AC3E}">
        <p14:creationId xmlns:p14="http://schemas.microsoft.com/office/powerpoint/2010/main" val="3635053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99A626-CAD7-3042-BF66-3DB326F47B66}" type="slidenum">
              <a:rPr lang="fr-FR" smtClean="0"/>
              <a:t>1</a:t>
            </a:fld>
            <a:endParaRPr lang="fr-FR" dirty="0"/>
          </a:p>
        </p:txBody>
      </p:sp>
      <p:sp>
        <p:nvSpPr>
          <p:cNvPr id="5" name="Espace réservé du pied de page 4"/>
          <p:cNvSpPr>
            <a:spLocks noGrp="1"/>
          </p:cNvSpPr>
          <p:nvPr>
            <p:ph type="ftr" sz="quarter" idx="11"/>
          </p:nvPr>
        </p:nvSpPr>
        <p:spPr/>
        <p:txBody>
          <a:bodyPr/>
          <a:lstStyle/>
          <a:p>
            <a:r>
              <a:rPr lang="fr-FR" smtClean="0"/>
              <a:t>Guide utilisation site e-commerce ESI</a:t>
            </a:r>
            <a:endParaRPr lang="fr-FR"/>
          </a:p>
        </p:txBody>
      </p:sp>
    </p:spTree>
    <p:extLst>
      <p:ext uri="{BB962C8B-B14F-4D97-AF65-F5344CB8AC3E}">
        <p14:creationId xmlns:p14="http://schemas.microsoft.com/office/powerpoint/2010/main" val="126409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82D0FCF-4445-4EBE-AFB7-E5EF7D635891}" type="slidenum">
              <a:rPr lang="fr-FR" smtClean="0"/>
              <a:t>2</a:t>
            </a:fld>
            <a:endParaRPr lang="fr-FR"/>
          </a:p>
        </p:txBody>
      </p:sp>
      <p:sp>
        <p:nvSpPr>
          <p:cNvPr id="5" name="Espace réservé du pied de page 4"/>
          <p:cNvSpPr>
            <a:spLocks noGrp="1"/>
          </p:cNvSpPr>
          <p:nvPr>
            <p:ph type="ftr" sz="quarter" idx="11"/>
          </p:nvPr>
        </p:nvSpPr>
        <p:spPr/>
        <p:txBody>
          <a:bodyPr/>
          <a:lstStyle/>
          <a:p>
            <a:r>
              <a:rPr lang="fr-FR" smtClean="0"/>
              <a:t>Guide utilisation site e-commerce ESI</a:t>
            </a:r>
            <a:endParaRPr lang="fr-FR"/>
          </a:p>
        </p:txBody>
      </p:sp>
    </p:spTree>
    <p:extLst>
      <p:ext uri="{BB962C8B-B14F-4D97-AF65-F5344CB8AC3E}">
        <p14:creationId xmlns:p14="http://schemas.microsoft.com/office/powerpoint/2010/main" val="362393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Guide utilisation site e-commerce ESI</a:t>
            </a:r>
            <a:endParaRPr lang="fr-FR" dirty="0"/>
          </a:p>
        </p:txBody>
      </p:sp>
      <p:sp>
        <p:nvSpPr>
          <p:cNvPr id="5" name="Espace réservé du numéro de diapositive 4"/>
          <p:cNvSpPr>
            <a:spLocks noGrp="1"/>
          </p:cNvSpPr>
          <p:nvPr>
            <p:ph type="sldNum" sz="quarter" idx="11"/>
          </p:nvPr>
        </p:nvSpPr>
        <p:spPr/>
        <p:txBody>
          <a:bodyPr/>
          <a:lstStyle/>
          <a:p>
            <a:fld id="{682D0FCF-4445-4EBE-AFB7-E5EF7D635891}" type="slidenum">
              <a:rPr lang="fr-FR" smtClean="0"/>
              <a:t>4</a:t>
            </a:fld>
            <a:endParaRPr lang="fr-FR" dirty="0"/>
          </a:p>
        </p:txBody>
      </p:sp>
    </p:spTree>
    <p:extLst>
      <p:ext uri="{BB962C8B-B14F-4D97-AF65-F5344CB8AC3E}">
        <p14:creationId xmlns:p14="http://schemas.microsoft.com/office/powerpoint/2010/main" val="316947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Guide utilisation site e-commerce ESI</a:t>
            </a:r>
            <a:endParaRPr lang="fr-FR" dirty="0"/>
          </a:p>
        </p:txBody>
      </p:sp>
      <p:sp>
        <p:nvSpPr>
          <p:cNvPr id="5" name="Espace réservé du numéro de diapositive 4"/>
          <p:cNvSpPr>
            <a:spLocks noGrp="1"/>
          </p:cNvSpPr>
          <p:nvPr>
            <p:ph type="sldNum" sz="quarter" idx="11"/>
          </p:nvPr>
        </p:nvSpPr>
        <p:spPr/>
        <p:txBody>
          <a:bodyPr/>
          <a:lstStyle/>
          <a:p>
            <a:fld id="{682D0FCF-4445-4EBE-AFB7-E5EF7D635891}" type="slidenum">
              <a:rPr lang="fr-FR" smtClean="0"/>
              <a:t>23</a:t>
            </a:fld>
            <a:endParaRPr lang="fr-FR" dirty="0"/>
          </a:p>
        </p:txBody>
      </p:sp>
    </p:spTree>
    <p:extLst>
      <p:ext uri="{BB962C8B-B14F-4D97-AF65-F5344CB8AC3E}">
        <p14:creationId xmlns:p14="http://schemas.microsoft.com/office/powerpoint/2010/main" val="3732404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Guide utilisation site e-commerce ESI</a:t>
            </a:r>
            <a:endParaRPr lang="fr-FR"/>
          </a:p>
        </p:txBody>
      </p:sp>
      <p:sp>
        <p:nvSpPr>
          <p:cNvPr id="5" name="Espace réservé du numéro de diapositive 4"/>
          <p:cNvSpPr>
            <a:spLocks noGrp="1"/>
          </p:cNvSpPr>
          <p:nvPr>
            <p:ph type="sldNum" sz="quarter" idx="11"/>
          </p:nvPr>
        </p:nvSpPr>
        <p:spPr/>
        <p:txBody>
          <a:bodyPr/>
          <a:lstStyle/>
          <a:p>
            <a:fld id="{682D0FCF-4445-4EBE-AFB7-E5EF7D635891}" type="slidenum">
              <a:rPr lang="fr-FR" smtClean="0"/>
              <a:t>24</a:t>
            </a:fld>
            <a:endParaRPr lang="fr-FR"/>
          </a:p>
        </p:txBody>
      </p:sp>
    </p:spTree>
    <p:extLst>
      <p:ext uri="{BB962C8B-B14F-4D97-AF65-F5344CB8AC3E}">
        <p14:creationId xmlns:p14="http://schemas.microsoft.com/office/powerpoint/2010/main" val="26018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F1FC30-0788-430D-8739-40D3F4CF7306}" type="slidenum">
              <a:rPr lang="fr-FR" smtClean="0"/>
              <a:t>‹N°›</a:t>
            </a:fld>
            <a:endParaRPr lang="fr-FR"/>
          </a:p>
        </p:txBody>
      </p:sp>
    </p:spTree>
    <p:extLst>
      <p:ext uri="{BB962C8B-B14F-4D97-AF65-F5344CB8AC3E}">
        <p14:creationId xmlns:p14="http://schemas.microsoft.com/office/powerpoint/2010/main" val="152080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F1FC30-0788-430D-8739-40D3F4CF7306}" type="slidenum">
              <a:rPr lang="fr-FR" smtClean="0"/>
              <a:t>‹N°›</a:t>
            </a:fld>
            <a:endParaRPr lang="fr-FR"/>
          </a:p>
        </p:txBody>
      </p:sp>
    </p:spTree>
    <p:extLst>
      <p:ext uri="{BB962C8B-B14F-4D97-AF65-F5344CB8AC3E}">
        <p14:creationId xmlns:p14="http://schemas.microsoft.com/office/powerpoint/2010/main" val="404947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F1FC30-0788-430D-8739-40D3F4CF7306}" type="slidenum">
              <a:rPr lang="fr-FR" smtClean="0"/>
              <a:t>‹N°›</a:t>
            </a:fld>
            <a:endParaRPr lang="fr-FR"/>
          </a:p>
        </p:txBody>
      </p:sp>
    </p:spTree>
    <p:extLst>
      <p:ext uri="{BB962C8B-B14F-4D97-AF65-F5344CB8AC3E}">
        <p14:creationId xmlns:p14="http://schemas.microsoft.com/office/powerpoint/2010/main" val="113180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p:spTree>
      <p:nvGrpSpPr>
        <p:cNvPr id="1" name=""/>
        <p:cNvGrpSpPr/>
        <p:nvPr/>
      </p:nvGrpSpPr>
      <p:grpSpPr>
        <a:xfrm>
          <a:off x="0" y="0"/>
          <a:ext cx="0" cy="0"/>
          <a:chOff x="0" y="0"/>
          <a:chExt cx="0" cy="0"/>
        </a:xfrm>
      </p:grpSpPr>
      <p:sp>
        <p:nvSpPr>
          <p:cNvPr id="8" name="object 2"/>
          <p:cNvSpPr>
            <a:spLocks noChangeAspect="1"/>
          </p:cNvSpPr>
          <p:nvPr userDrawn="1"/>
        </p:nvSpPr>
        <p:spPr>
          <a:xfrm rot="5400000">
            <a:off x="5275386" y="2080041"/>
            <a:ext cx="1845984" cy="3691471"/>
          </a:xfrm>
          <a:custGeom>
            <a:avLst/>
            <a:gdLst/>
            <a:ahLst/>
            <a:cxnLst/>
            <a:rect l="l" t="t" r="r" b="b"/>
            <a:pathLst>
              <a:path w="2366645" h="4732655">
                <a:moveTo>
                  <a:pt x="0" y="0"/>
                </a:moveTo>
                <a:lnTo>
                  <a:pt x="0" y="4732375"/>
                </a:lnTo>
                <a:lnTo>
                  <a:pt x="2366175" y="2366200"/>
                </a:lnTo>
                <a:lnTo>
                  <a:pt x="0" y="0"/>
                </a:lnTo>
                <a:close/>
              </a:path>
            </a:pathLst>
          </a:custGeom>
          <a:noFill/>
        </p:spPr>
        <p:txBody>
          <a:bodyPr wrap="square" lIns="0" tIns="0" rIns="0" bIns="0" rtlCol="0">
            <a:spAutoFit/>
          </a:bodyPr>
          <a:lstStyle/>
          <a:p>
            <a:endParaRPr dirty="0"/>
          </a:p>
        </p:txBody>
      </p:sp>
      <p:sp>
        <p:nvSpPr>
          <p:cNvPr id="7" name="Titre 6"/>
          <p:cNvSpPr>
            <a:spLocks noGrp="1"/>
          </p:cNvSpPr>
          <p:nvPr>
            <p:ph type="title" hasCustomPrompt="1"/>
          </p:nvPr>
        </p:nvSpPr>
        <p:spPr>
          <a:xfrm>
            <a:off x="1679846" y="3426191"/>
            <a:ext cx="5675513" cy="999170"/>
          </a:xfrm>
          <a:prstGeom prst="rect">
            <a:avLst/>
          </a:prstGeom>
        </p:spPr>
        <p:txBody>
          <a:bodyPr vert="horz" wrap="none" lIns="0" tIns="0" rIns="0" bIns="0"/>
          <a:lstStyle>
            <a:lvl1pPr>
              <a:defRPr sz="3000" b="1" cap="all">
                <a:solidFill>
                  <a:srgbClr val="000000"/>
                </a:solidFill>
              </a:defRPr>
            </a:lvl1pPr>
          </a:lstStyle>
          <a:p>
            <a:r>
              <a:rPr lang="fr-FR" dirty="0" smtClean="0"/>
              <a:t>titre</a:t>
            </a:r>
            <a:endParaRPr lang="fr-FR" dirty="0"/>
          </a:p>
        </p:txBody>
      </p:sp>
      <p:pic>
        <p:nvPicPr>
          <p:cNvPr id="9" name="Picture 2" descr="C:\Users\cfantin\Documents\Esi\logo\logo-ESI-2013-AGENC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8024" y="399683"/>
            <a:ext cx="1716460" cy="177101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3"/>
          <p:cNvSpPr>
            <a:spLocks noGrp="1"/>
          </p:cNvSpPr>
          <p:nvPr>
            <p:ph type="body" sz="quarter" idx="12" hasCustomPrompt="1"/>
          </p:nvPr>
        </p:nvSpPr>
        <p:spPr>
          <a:xfrm>
            <a:off x="6267251" y="978217"/>
            <a:ext cx="2238375" cy="615950"/>
          </a:xfrm>
          <a:prstGeom prst="rect">
            <a:avLst/>
          </a:prstGeom>
        </p:spPr>
        <p:txBody>
          <a:bodyPr/>
          <a:lstStyle>
            <a:lvl1pPr algn="r">
              <a:defRPr sz="2000" b="1">
                <a:solidFill>
                  <a:srgbClr val="5BB1CD"/>
                </a:solidFill>
                <a:latin typeface="Arial Black" panose="020B0A04020102020204" pitchFamily="34" charset="0"/>
              </a:defRPr>
            </a:lvl1pPr>
          </a:lstStyle>
          <a:p>
            <a:pPr lvl="0"/>
            <a:r>
              <a:rPr lang="fr-FR" dirty="0" smtClean="0"/>
              <a:t>WEBINAIRE</a:t>
            </a:r>
            <a:endParaRPr lang="fr-FR" dirty="0"/>
          </a:p>
        </p:txBody>
      </p:sp>
      <p:sp>
        <p:nvSpPr>
          <p:cNvPr id="10" name="object 4"/>
          <p:cNvSpPr/>
          <p:nvPr userDrawn="1"/>
        </p:nvSpPr>
        <p:spPr>
          <a:xfrm rot="18883846">
            <a:off x="-968692" y="3061080"/>
            <a:ext cx="1937385" cy="1937385"/>
          </a:xfrm>
          <a:custGeom>
            <a:avLst/>
            <a:gdLst/>
            <a:ahLst/>
            <a:cxnLst/>
            <a:rect l="l" t="t" r="r" b="b"/>
            <a:pathLst>
              <a:path w="1937385" h="1937385">
                <a:moveTo>
                  <a:pt x="1937334" y="0"/>
                </a:moveTo>
                <a:lnTo>
                  <a:pt x="0" y="1937334"/>
                </a:lnTo>
                <a:lnTo>
                  <a:pt x="1937334" y="1937334"/>
                </a:lnTo>
                <a:lnTo>
                  <a:pt x="1937334" y="0"/>
                </a:lnTo>
                <a:close/>
              </a:path>
            </a:pathLst>
          </a:custGeom>
          <a:solidFill>
            <a:schemeClr val="bg2"/>
          </a:solidFill>
        </p:spPr>
        <p:txBody>
          <a:bodyPr wrap="square" lIns="0" tIns="0" rIns="0" bIns="0" rtlCol="0">
            <a:spAutoFit/>
          </a:bodyPr>
          <a:lstStyle/>
          <a:p>
            <a:endParaRPr dirty="0"/>
          </a:p>
        </p:txBody>
      </p:sp>
      <p:sp>
        <p:nvSpPr>
          <p:cNvPr id="11" name="object 4"/>
          <p:cNvSpPr>
            <a:spLocks noChangeAspect="1"/>
          </p:cNvSpPr>
          <p:nvPr userDrawn="1"/>
        </p:nvSpPr>
        <p:spPr>
          <a:xfrm rot="16200000" flipH="1" flipV="1">
            <a:off x="7206912" y="1429406"/>
            <a:ext cx="1937088" cy="1937088"/>
          </a:xfrm>
          <a:custGeom>
            <a:avLst/>
            <a:gdLst/>
            <a:ahLst/>
            <a:cxnLst/>
            <a:rect l="l" t="t" r="r" b="b"/>
            <a:pathLst>
              <a:path w="3402329" h="3402329">
                <a:moveTo>
                  <a:pt x="3401999" y="0"/>
                </a:moveTo>
                <a:lnTo>
                  <a:pt x="1296377" y="0"/>
                </a:lnTo>
                <a:lnTo>
                  <a:pt x="1308" y="1295069"/>
                </a:lnTo>
                <a:lnTo>
                  <a:pt x="0" y="3401999"/>
                </a:lnTo>
                <a:lnTo>
                  <a:pt x="3401999" y="0"/>
                </a:lnTo>
                <a:close/>
              </a:path>
            </a:pathLst>
          </a:custGeom>
          <a:solidFill>
            <a:srgbClr val="5BB1CD"/>
          </a:solidFill>
        </p:spPr>
        <p:txBody>
          <a:bodyPr wrap="square" lIns="0" tIns="0" rIns="0" bIns="0" rtlCol="0">
            <a:spAutoFit/>
          </a:bodyPr>
          <a:lstStyle/>
          <a:p>
            <a:endParaRPr dirty="0"/>
          </a:p>
        </p:txBody>
      </p:sp>
    </p:spTree>
    <p:extLst>
      <p:ext uri="{BB962C8B-B14F-4D97-AF65-F5344CB8AC3E}">
        <p14:creationId xmlns:p14="http://schemas.microsoft.com/office/powerpoint/2010/main" val="30266321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U 2">
    <p:bg>
      <p:bgPr>
        <a:solidFill>
          <a:schemeClr val="bg1"/>
        </a:solidFill>
        <a:effectLst/>
      </p:bgPr>
    </p:bg>
    <p:spTree>
      <p:nvGrpSpPr>
        <p:cNvPr id="1" name=""/>
        <p:cNvGrpSpPr/>
        <p:nvPr/>
      </p:nvGrpSpPr>
      <p:grpSpPr>
        <a:xfrm>
          <a:off x="0" y="0"/>
          <a:ext cx="0" cy="0"/>
          <a:chOff x="0" y="0"/>
          <a:chExt cx="0" cy="0"/>
        </a:xfrm>
      </p:grpSpPr>
      <p:sp>
        <p:nvSpPr>
          <p:cNvPr id="14" name="object 2"/>
          <p:cNvSpPr/>
          <p:nvPr userDrawn="1"/>
        </p:nvSpPr>
        <p:spPr>
          <a:xfrm>
            <a:off x="7919995" y="0"/>
            <a:ext cx="1224280" cy="1226820"/>
          </a:xfrm>
          <a:custGeom>
            <a:avLst/>
            <a:gdLst/>
            <a:ahLst/>
            <a:cxnLst/>
            <a:rect l="l" t="t" r="r" b="b"/>
            <a:pathLst>
              <a:path w="1224279" h="1226820">
                <a:moveTo>
                  <a:pt x="1224000" y="0"/>
                </a:moveTo>
                <a:lnTo>
                  <a:pt x="0" y="0"/>
                </a:lnTo>
                <a:lnTo>
                  <a:pt x="0" y="1226642"/>
                </a:lnTo>
                <a:lnTo>
                  <a:pt x="1224000" y="1435"/>
                </a:lnTo>
                <a:lnTo>
                  <a:pt x="1224000" y="0"/>
                </a:lnTo>
                <a:close/>
              </a:path>
            </a:pathLst>
          </a:custGeom>
          <a:solidFill>
            <a:srgbClr val="FFED00"/>
          </a:solidFill>
        </p:spPr>
        <p:txBody>
          <a:bodyPr wrap="square" lIns="0" tIns="0" rIns="0" bIns="0" rtlCol="0">
            <a:spAutoFit/>
          </a:bodyPr>
          <a:lstStyle/>
          <a:p>
            <a:endParaRPr>
              <a:solidFill>
                <a:prstClr val="black"/>
              </a:solidFill>
            </a:endParaRPr>
          </a:p>
        </p:txBody>
      </p:sp>
      <p:sp>
        <p:nvSpPr>
          <p:cNvPr id="3" name="Titre 2"/>
          <p:cNvSpPr>
            <a:spLocks noGrp="1"/>
          </p:cNvSpPr>
          <p:nvPr>
            <p:ph type="title"/>
          </p:nvPr>
        </p:nvSpPr>
        <p:spPr>
          <a:xfrm>
            <a:off x="2954045" y="460556"/>
            <a:ext cx="4680000" cy="360680"/>
          </a:xfrm>
          <a:prstGeom prst="rect">
            <a:avLst/>
          </a:prstGeom>
        </p:spPr>
        <p:txBody>
          <a:bodyPr vert="horz" wrap="none" lIns="0" tIns="0" rIns="0" bIns="0"/>
          <a:lstStyle>
            <a:lvl1pPr algn="r">
              <a:defRPr lang="fr-FR" sz="2300" b="1" i="0" cap="all" dirty="0">
                <a:solidFill>
                  <a:srgbClr val="89A3C7"/>
                </a:solidFill>
                <a:latin typeface="+mj-lt"/>
                <a:ea typeface="+mj-ea"/>
                <a:cs typeface="+mj-cs"/>
              </a:defRPr>
            </a:lvl1pPr>
          </a:lstStyle>
          <a:p>
            <a:r>
              <a:rPr lang="fr-FR" dirty="0" smtClean="0"/>
              <a:t>Cliquez et modifiez le titre</a:t>
            </a:r>
            <a:endParaRPr lang="fr-FR" dirty="0"/>
          </a:p>
        </p:txBody>
      </p:sp>
      <p:sp>
        <p:nvSpPr>
          <p:cNvPr id="5" name="Espace réservé du graphique 4"/>
          <p:cNvSpPr>
            <a:spLocks noGrp="1"/>
          </p:cNvSpPr>
          <p:nvPr>
            <p:ph type="chart" sz="quarter" idx="16"/>
          </p:nvPr>
        </p:nvSpPr>
        <p:spPr>
          <a:xfrm>
            <a:off x="1123461" y="2942850"/>
            <a:ext cx="6826739" cy="3077170"/>
          </a:xfrm>
          <a:prstGeom prst="rect">
            <a:avLst/>
          </a:prstGeom>
          <a:noFill/>
        </p:spPr>
        <p:txBody>
          <a:bodyPr vert="horz"/>
          <a:lstStyle/>
          <a:p>
            <a:endParaRPr lang="fr-FR"/>
          </a:p>
        </p:txBody>
      </p:sp>
      <p:sp>
        <p:nvSpPr>
          <p:cNvPr id="11" name="Espace réservé du texte 10"/>
          <p:cNvSpPr>
            <a:spLocks noGrp="1"/>
          </p:cNvSpPr>
          <p:nvPr>
            <p:ph type="body" sz="quarter" idx="17"/>
          </p:nvPr>
        </p:nvSpPr>
        <p:spPr>
          <a:xfrm>
            <a:off x="1143000" y="1171575"/>
            <a:ext cx="6746875" cy="1600200"/>
          </a:xfrm>
          <a:prstGeom prst="rect">
            <a:avLst/>
          </a:prstGeom>
        </p:spPr>
        <p:txBody>
          <a:bodyPr vert="horz"/>
          <a:lstStyle>
            <a:lvl1pPr marL="285750" indent="-285750">
              <a:spcAft>
                <a:spcPts val="600"/>
              </a:spcAft>
              <a:buClr>
                <a:srgbClr val="BD007A"/>
              </a:buClr>
              <a:buSzPct val="93000"/>
              <a:buFont typeface="Lucida Grande"/>
              <a:buChar char="►"/>
              <a:defRPr/>
            </a:lvl1pPr>
            <a:lvl2pPr marL="536400" indent="-212400">
              <a:spcAft>
                <a:spcPts val="600"/>
              </a:spcAft>
              <a:buFont typeface="Lucida Grande"/>
              <a:buChar char="‑"/>
              <a:defRPr sz="1500"/>
            </a:lvl2pPr>
          </a:lstStyle>
          <a:p>
            <a:pPr lvl="0"/>
            <a:r>
              <a:rPr lang="fr-FR" dirty="0" smtClean="0"/>
              <a:t>Cliquez pour modifier les styles du texte du masque</a:t>
            </a:r>
          </a:p>
          <a:p>
            <a:pPr lvl="1"/>
            <a:r>
              <a:rPr lang="fr-FR" dirty="0" smtClean="0"/>
              <a:t>Deuxième niveau</a:t>
            </a:r>
          </a:p>
          <a:p>
            <a:pPr lvl="0"/>
            <a:r>
              <a:rPr lang="fr-FR" dirty="0" err="1" smtClean="0"/>
              <a:t>dqsgfjqsdhgfkq</a:t>
            </a:r>
            <a:endParaRPr lang="fr-FR" dirty="0" smtClean="0"/>
          </a:p>
        </p:txBody>
      </p:sp>
      <p:sp>
        <p:nvSpPr>
          <p:cNvPr id="7" name="object 2"/>
          <p:cNvSpPr/>
          <p:nvPr userDrawn="1"/>
        </p:nvSpPr>
        <p:spPr>
          <a:xfrm rot="8078806">
            <a:off x="-611555" y="3703120"/>
            <a:ext cx="1224280" cy="1226820"/>
          </a:xfrm>
          <a:custGeom>
            <a:avLst/>
            <a:gdLst/>
            <a:ahLst/>
            <a:cxnLst/>
            <a:rect l="l" t="t" r="r" b="b"/>
            <a:pathLst>
              <a:path w="1224279" h="1226820">
                <a:moveTo>
                  <a:pt x="1224000" y="0"/>
                </a:moveTo>
                <a:lnTo>
                  <a:pt x="0" y="0"/>
                </a:lnTo>
                <a:lnTo>
                  <a:pt x="0" y="1226642"/>
                </a:lnTo>
                <a:lnTo>
                  <a:pt x="1224000" y="1435"/>
                </a:lnTo>
                <a:lnTo>
                  <a:pt x="1224000" y="0"/>
                </a:lnTo>
                <a:close/>
              </a:path>
            </a:pathLst>
          </a:custGeom>
          <a:solidFill>
            <a:srgbClr val="CECCBF"/>
          </a:solidFill>
        </p:spPr>
        <p:txBody>
          <a:bodyPr wrap="square" lIns="0" tIns="0" rIns="0" bIns="0" rtlCol="0">
            <a:spAutoFit/>
          </a:bodyPr>
          <a:lstStyle/>
          <a:p>
            <a:endParaRPr>
              <a:solidFill>
                <a:prstClr val="black"/>
              </a:solidFill>
            </a:endParaRPr>
          </a:p>
        </p:txBody>
      </p:sp>
      <p:cxnSp>
        <p:nvCxnSpPr>
          <p:cNvPr id="9" name="Connecteur droit 8"/>
          <p:cNvCxnSpPr/>
          <p:nvPr userDrawn="1"/>
        </p:nvCxnSpPr>
        <p:spPr>
          <a:xfrm>
            <a:off x="2422567" y="6555242"/>
            <a:ext cx="570015" cy="0"/>
          </a:xfrm>
          <a:prstGeom prst="line">
            <a:avLst/>
          </a:prstGeom>
          <a:ln w="76200">
            <a:solidFill>
              <a:srgbClr val="CECCB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8037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F1FC30-0788-430D-8739-40D3F4CF7306}" type="slidenum">
              <a:rPr lang="fr-FR" smtClean="0"/>
              <a:t>‹N°›</a:t>
            </a:fld>
            <a:endParaRPr lang="fr-FR"/>
          </a:p>
        </p:txBody>
      </p:sp>
    </p:spTree>
    <p:extLst>
      <p:ext uri="{BB962C8B-B14F-4D97-AF65-F5344CB8AC3E}">
        <p14:creationId xmlns:p14="http://schemas.microsoft.com/office/powerpoint/2010/main" val="289150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F1FC30-0788-430D-8739-40D3F4CF7306}" type="slidenum">
              <a:rPr lang="fr-FR" smtClean="0"/>
              <a:t>‹N°›</a:t>
            </a:fld>
            <a:endParaRPr lang="fr-FR"/>
          </a:p>
        </p:txBody>
      </p:sp>
    </p:spTree>
    <p:extLst>
      <p:ext uri="{BB962C8B-B14F-4D97-AF65-F5344CB8AC3E}">
        <p14:creationId xmlns:p14="http://schemas.microsoft.com/office/powerpoint/2010/main" val="25134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F1FC30-0788-430D-8739-40D3F4CF7306}" type="slidenum">
              <a:rPr lang="fr-FR" smtClean="0"/>
              <a:t>‹N°›</a:t>
            </a:fld>
            <a:endParaRPr lang="fr-FR"/>
          </a:p>
        </p:txBody>
      </p:sp>
    </p:spTree>
    <p:extLst>
      <p:ext uri="{BB962C8B-B14F-4D97-AF65-F5344CB8AC3E}">
        <p14:creationId xmlns:p14="http://schemas.microsoft.com/office/powerpoint/2010/main" val="122897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F1FC30-0788-430D-8739-40D3F4CF7306}" type="slidenum">
              <a:rPr lang="fr-FR" smtClean="0"/>
              <a:t>‹N°›</a:t>
            </a:fld>
            <a:endParaRPr lang="fr-FR"/>
          </a:p>
        </p:txBody>
      </p:sp>
    </p:spTree>
    <p:extLst>
      <p:ext uri="{BB962C8B-B14F-4D97-AF65-F5344CB8AC3E}">
        <p14:creationId xmlns:p14="http://schemas.microsoft.com/office/powerpoint/2010/main" val="14980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F1FC30-0788-430D-8739-40D3F4CF7306}" type="slidenum">
              <a:rPr lang="fr-FR" smtClean="0"/>
              <a:t>‹N°›</a:t>
            </a:fld>
            <a:endParaRPr lang="fr-FR"/>
          </a:p>
        </p:txBody>
      </p:sp>
    </p:spTree>
    <p:extLst>
      <p:ext uri="{BB962C8B-B14F-4D97-AF65-F5344CB8AC3E}">
        <p14:creationId xmlns:p14="http://schemas.microsoft.com/office/powerpoint/2010/main" val="285185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F1FC30-0788-430D-8739-40D3F4CF7306}" type="slidenum">
              <a:rPr lang="fr-FR" smtClean="0"/>
              <a:t>‹N°›</a:t>
            </a:fld>
            <a:endParaRPr lang="fr-FR"/>
          </a:p>
        </p:txBody>
      </p:sp>
    </p:spTree>
    <p:extLst>
      <p:ext uri="{BB962C8B-B14F-4D97-AF65-F5344CB8AC3E}">
        <p14:creationId xmlns:p14="http://schemas.microsoft.com/office/powerpoint/2010/main" val="138642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F1FC30-0788-430D-8739-40D3F4CF7306}" type="slidenum">
              <a:rPr lang="fr-FR" smtClean="0"/>
              <a:t>‹N°›</a:t>
            </a:fld>
            <a:endParaRPr lang="fr-FR"/>
          </a:p>
        </p:txBody>
      </p:sp>
    </p:spTree>
    <p:extLst>
      <p:ext uri="{BB962C8B-B14F-4D97-AF65-F5344CB8AC3E}">
        <p14:creationId xmlns:p14="http://schemas.microsoft.com/office/powerpoint/2010/main" val="38217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F1FC30-0788-430D-8739-40D3F4CF7306}" type="slidenum">
              <a:rPr lang="fr-FR" smtClean="0"/>
              <a:t>‹N°›</a:t>
            </a:fld>
            <a:endParaRPr lang="fr-FR"/>
          </a:p>
        </p:txBody>
      </p:sp>
    </p:spTree>
    <p:extLst>
      <p:ext uri="{BB962C8B-B14F-4D97-AF65-F5344CB8AC3E}">
        <p14:creationId xmlns:p14="http://schemas.microsoft.com/office/powerpoint/2010/main" val="204138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1FC30-0788-430D-8739-40D3F4CF7306}" type="slidenum">
              <a:rPr lang="fr-FR" smtClean="0"/>
              <a:t>‹N°›</a:t>
            </a:fld>
            <a:endParaRPr lang="fr-FR"/>
          </a:p>
        </p:txBody>
      </p:sp>
    </p:spTree>
    <p:extLst>
      <p:ext uri="{BB962C8B-B14F-4D97-AF65-F5344CB8AC3E}">
        <p14:creationId xmlns:p14="http://schemas.microsoft.com/office/powerpoint/2010/main" val="3446659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hyperlink" Target="mailto:support@fnaim.fr"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mailto:c.arnaud@gmail.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mailto:c.arnaud@gmail.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mailto:support@fnaim.fr"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groupe-esi.fr/" TargetMode="Externa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4103996"/>
            <a:ext cx="3963257" cy="46819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p:cNvSpPr>
            <a:spLocks noGrp="1"/>
          </p:cNvSpPr>
          <p:nvPr>
            <p:ph type="title"/>
          </p:nvPr>
        </p:nvSpPr>
        <p:spPr>
          <a:xfrm>
            <a:off x="2123728" y="3573016"/>
            <a:ext cx="3707357" cy="999170"/>
          </a:xfrm>
        </p:spPr>
        <p:txBody>
          <a:bodyPr>
            <a:normAutofit fontScale="90000"/>
          </a:bodyPr>
          <a:lstStyle/>
          <a:p>
            <a:pPr algn="l"/>
            <a:r>
              <a:rPr lang="fr-FR" sz="5300" dirty="0" smtClean="0">
                <a:solidFill>
                  <a:srgbClr val="5BB1CD"/>
                </a:solidFill>
              </a:rPr>
              <a:t>GUIDE D’UTILISATION</a:t>
            </a:r>
            <a:br>
              <a:rPr lang="fr-FR" sz="5300" dirty="0" smtClean="0">
                <a:solidFill>
                  <a:srgbClr val="5BB1CD"/>
                </a:solidFill>
              </a:rPr>
            </a:br>
            <a:r>
              <a:rPr lang="fr-FR" sz="3600" dirty="0" smtClean="0">
                <a:solidFill>
                  <a:srgbClr val="5BB1CD"/>
                </a:solidFill>
              </a:rPr>
              <a:t>DU Site E-COMMERCE ESI</a:t>
            </a:r>
            <a:br>
              <a:rPr lang="fr-FR" sz="3600" dirty="0" smtClean="0">
                <a:solidFill>
                  <a:srgbClr val="5BB1CD"/>
                </a:solidFill>
              </a:rPr>
            </a:br>
            <a:r>
              <a:rPr lang="fr-FR" sz="3600" dirty="0" smtClean="0">
                <a:solidFill>
                  <a:srgbClr val="5BB1CD"/>
                </a:solidFill>
              </a:rPr>
              <a:t>ADHERENTS FNAIM</a:t>
            </a:r>
            <a:br>
              <a:rPr lang="fr-FR" sz="3600" dirty="0" smtClean="0">
                <a:solidFill>
                  <a:srgbClr val="5BB1CD"/>
                </a:solidFill>
              </a:rPr>
            </a:br>
            <a:r>
              <a:rPr lang="fr-FR" sz="3600" b="0" dirty="0" smtClean="0">
                <a:solidFill>
                  <a:srgbClr val="5BB1CD"/>
                </a:solidFill>
              </a:rPr>
              <a:t/>
            </a:r>
            <a:br>
              <a:rPr lang="fr-FR" sz="3600" b="0" dirty="0" smtClean="0">
                <a:solidFill>
                  <a:srgbClr val="5BB1CD"/>
                </a:solidFill>
              </a:rPr>
            </a:br>
            <a:endParaRPr lang="fr-FR" sz="1800" b="0" dirty="0">
              <a:solidFill>
                <a:srgbClr val="5BB1CD"/>
              </a:solidFill>
            </a:endParaRPr>
          </a:p>
        </p:txBody>
      </p:sp>
      <p:pic>
        <p:nvPicPr>
          <p:cNvPr id="3" name="Picture 3" descr="O:\CHARTE GRAPHIQUE\LOGO FNAIM\LOGOFNAIM-ecriture-noire-AGE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3286" y="476672"/>
            <a:ext cx="1164894" cy="81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669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b="6864"/>
          <a:stretch/>
        </p:blipFill>
        <p:spPr>
          <a:xfrm>
            <a:off x="936036" y="2276872"/>
            <a:ext cx="5987537" cy="4464496"/>
          </a:xfrm>
          <a:prstGeom prst="rect">
            <a:avLst/>
          </a:prstGeom>
        </p:spPr>
      </p:pic>
      <p:sp>
        <p:nvSpPr>
          <p:cNvPr id="7" name="Rectangle 6"/>
          <p:cNvSpPr/>
          <p:nvPr/>
        </p:nvSpPr>
        <p:spPr>
          <a:xfrm>
            <a:off x="785430" y="1080481"/>
            <a:ext cx="7848872" cy="738664"/>
          </a:xfrm>
          <a:prstGeom prst="rect">
            <a:avLst/>
          </a:prstGeom>
        </p:spPr>
        <p:txBody>
          <a:bodyPr wrap="square">
            <a:spAutoFit/>
          </a:bodyPr>
          <a:lstStyle/>
          <a:p>
            <a:r>
              <a:rPr lang="fr-FR" dirty="0" smtClean="0">
                <a:solidFill>
                  <a:srgbClr val="89A3C7"/>
                </a:solidFill>
              </a:rPr>
              <a:t> Identifiez-vous à partir de vos identifiants Fnaim.org</a:t>
            </a:r>
          </a:p>
          <a:p>
            <a:r>
              <a:rPr lang="fr-FR" sz="1200" dirty="0" smtClean="0"/>
              <a:t>  Pour rappel il s’agit de l’adresse mail que vous avez communiquée dans votre dossier d’adhésion.</a:t>
            </a:r>
            <a:br>
              <a:rPr lang="fr-FR" sz="1200" dirty="0" smtClean="0"/>
            </a:br>
            <a:endParaRPr lang="fr-FR" sz="1200" dirty="0"/>
          </a:p>
        </p:txBody>
      </p:sp>
      <p:sp>
        <p:nvSpPr>
          <p:cNvPr id="8" name="ZoneTexte 7"/>
          <p:cNvSpPr txBox="1"/>
          <p:nvPr/>
        </p:nvSpPr>
        <p:spPr>
          <a:xfrm>
            <a:off x="2612868" y="4055611"/>
            <a:ext cx="2569886" cy="307777"/>
          </a:xfrm>
          <a:prstGeom prst="rect">
            <a:avLst/>
          </a:prstGeom>
          <a:solidFill>
            <a:schemeClr val="bg1"/>
          </a:solidFill>
        </p:spPr>
        <p:txBody>
          <a:bodyPr wrap="square" rtlCol="0">
            <a:spAutoFit/>
          </a:bodyPr>
          <a:lstStyle/>
          <a:p>
            <a:r>
              <a:rPr lang="fr-FR" sz="1400" dirty="0" smtClean="0">
                <a:solidFill>
                  <a:srgbClr val="FF0000"/>
                </a:solidFill>
              </a:rPr>
              <a:t>Nom d’utilisateur Fnaim.org</a:t>
            </a:r>
            <a:endParaRPr lang="fr-FR" sz="1400" dirty="0">
              <a:solidFill>
                <a:srgbClr val="FF0000"/>
              </a:solidFill>
            </a:endParaRPr>
          </a:p>
        </p:txBody>
      </p:sp>
      <p:sp>
        <p:nvSpPr>
          <p:cNvPr id="9" name="ZoneTexte 8"/>
          <p:cNvSpPr txBox="1"/>
          <p:nvPr/>
        </p:nvSpPr>
        <p:spPr>
          <a:xfrm>
            <a:off x="2646765" y="4403553"/>
            <a:ext cx="2566077" cy="307777"/>
          </a:xfrm>
          <a:prstGeom prst="rect">
            <a:avLst/>
          </a:prstGeom>
          <a:solidFill>
            <a:schemeClr val="bg1"/>
          </a:solidFill>
        </p:spPr>
        <p:txBody>
          <a:bodyPr wrap="square" rtlCol="0">
            <a:spAutoFit/>
          </a:bodyPr>
          <a:lstStyle/>
          <a:p>
            <a:r>
              <a:rPr lang="fr-FR" sz="1400" dirty="0" smtClean="0">
                <a:solidFill>
                  <a:srgbClr val="FF0000"/>
                </a:solidFill>
              </a:rPr>
              <a:t>Mot de passe Fnaim.org</a:t>
            </a:r>
            <a:endParaRPr lang="fr-FR" sz="1400" dirty="0">
              <a:solidFill>
                <a:srgbClr val="FF0000"/>
              </a:solidFill>
            </a:endParaRPr>
          </a:p>
        </p:txBody>
      </p:sp>
      <p:sp>
        <p:nvSpPr>
          <p:cNvPr id="12" name="ZoneTexte 11"/>
          <p:cNvSpPr txBox="1"/>
          <p:nvPr/>
        </p:nvSpPr>
        <p:spPr>
          <a:xfrm>
            <a:off x="7104473" y="4196576"/>
            <a:ext cx="1818171" cy="954107"/>
          </a:xfrm>
          <a:prstGeom prst="rect">
            <a:avLst/>
          </a:prstGeom>
          <a:noFill/>
        </p:spPr>
        <p:txBody>
          <a:bodyPr wrap="square" rtlCol="0">
            <a:spAutoFit/>
          </a:bodyPr>
          <a:lstStyle/>
          <a:p>
            <a:r>
              <a:rPr lang="fr-FR" sz="1400" b="1" dirty="0" smtClean="0"/>
              <a:t>Renseignez</a:t>
            </a:r>
          </a:p>
          <a:p>
            <a:r>
              <a:rPr lang="fr-FR" sz="1400" b="1" dirty="0"/>
              <a:t>v</a:t>
            </a:r>
            <a:r>
              <a:rPr lang="fr-FR" sz="1400" b="1" dirty="0" smtClean="0"/>
              <a:t>os identifiants</a:t>
            </a:r>
          </a:p>
          <a:p>
            <a:r>
              <a:rPr lang="fr-FR" sz="1400" b="1" dirty="0" smtClean="0"/>
              <a:t>Fnaim.org</a:t>
            </a:r>
          </a:p>
          <a:p>
            <a:endParaRPr lang="fr-FR" sz="1400" b="1" dirty="0"/>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933" y="-13263"/>
            <a:ext cx="881756" cy="914549"/>
          </a:xfrm>
          <a:prstGeom prst="rect">
            <a:avLst/>
          </a:prstGeom>
        </p:spPr>
      </p:pic>
      <p:sp>
        <p:nvSpPr>
          <p:cNvPr id="10" name="Rectangle 9"/>
          <p:cNvSpPr/>
          <p:nvPr/>
        </p:nvSpPr>
        <p:spPr>
          <a:xfrm>
            <a:off x="6983760" y="4017381"/>
            <a:ext cx="1650542" cy="1080120"/>
          </a:xfrm>
          <a:prstGeom prst="rect">
            <a:avLst/>
          </a:prstGeom>
          <a:noFill/>
          <a:ln>
            <a:solidFill>
              <a:srgbClr val="89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stretch>
            <a:fillRect/>
          </a:stretch>
        </p:blipFill>
        <p:spPr>
          <a:xfrm>
            <a:off x="1251957" y="1698666"/>
            <a:ext cx="372289" cy="372289"/>
          </a:xfrm>
          <a:prstGeom prst="rect">
            <a:avLst/>
          </a:prstGeom>
        </p:spPr>
      </p:pic>
      <p:sp>
        <p:nvSpPr>
          <p:cNvPr id="4" name="Rectangle 3"/>
          <p:cNvSpPr/>
          <p:nvPr/>
        </p:nvSpPr>
        <p:spPr>
          <a:xfrm>
            <a:off x="1592314" y="1683877"/>
            <a:ext cx="5211934" cy="461665"/>
          </a:xfrm>
          <a:prstGeom prst="rect">
            <a:avLst/>
          </a:prstGeom>
        </p:spPr>
        <p:txBody>
          <a:bodyPr wrap="square">
            <a:spAutoFit/>
          </a:bodyPr>
          <a:lstStyle/>
          <a:p>
            <a:r>
              <a:rPr lang="fr-FR" sz="1200" dirty="0">
                <a:solidFill>
                  <a:srgbClr val="89A3C7"/>
                </a:solidFill>
              </a:rPr>
              <a:t> Si vous avez perdu vos identifiants, contactez le support informatique par mail : </a:t>
            </a:r>
            <a:endParaRPr lang="fr-FR" sz="1200" dirty="0" smtClean="0">
              <a:solidFill>
                <a:srgbClr val="89A3C7"/>
              </a:solidFill>
            </a:endParaRPr>
          </a:p>
          <a:p>
            <a:r>
              <a:rPr lang="fr-FR" sz="1200" dirty="0" smtClean="0">
                <a:solidFill>
                  <a:srgbClr val="89A3C7"/>
                </a:solidFill>
                <a:hlinkClick r:id="rId5"/>
              </a:rPr>
              <a:t>support@fnaim.fr</a:t>
            </a:r>
            <a:r>
              <a:rPr lang="fr-FR" sz="1200" dirty="0" smtClean="0">
                <a:solidFill>
                  <a:srgbClr val="89A3C7"/>
                </a:solidFill>
              </a:rPr>
              <a:t> </a:t>
            </a:r>
            <a:r>
              <a:rPr lang="fr-FR" sz="1200" dirty="0">
                <a:solidFill>
                  <a:srgbClr val="89A3C7"/>
                </a:solidFill>
              </a:rPr>
              <a:t>ou au  3240 choix 2 (0,06€/min)  </a:t>
            </a:r>
          </a:p>
        </p:txBody>
      </p:sp>
      <p:sp>
        <p:nvSpPr>
          <p:cNvPr id="6" name="Rectangle 5"/>
          <p:cNvSpPr/>
          <p:nvPr/>
        </p:nvSpPr>
        <p:spPr>
          <a:xfrm>
            <a:off x="1246286" y="1683877"/>
            <a:ext cx="5557962" cy="461665"/>
          </a:xfrm>
          <a:prstGeom prst="rect">
            <a:avLst/>
          </a:prstGeom>
          <a:noFill/>
          <a:ln>
            <a:solidFill>
              <a:srgbClr val="89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6" cstate="print">
            <a:grayscl/>
            <a:extLst>
              <a:ext uri="{28A0092B-C50C-407E-A947-70E740481C1C}">
                <a14:useLocalDpi xmlns:a14="http://schemas.microsoft.com/office/drawing/2010/main" val="0"/>
              </a:ext>
            </a:extLst>
          </a:blip>
          <a:srcRect l="53218" r="5765"/>
          <a:stretch/>
        </p:blipFill>
        <p:spPr>
          <a:xfrm>
            <a:off x="4499992" y="32979"/>
            <a:ext cx="1603113" cy="944543"/>
          </a:xfrm>
          <a:prstGeom prst="rect">
            <a:avLst/>
          </a:prstGeom>
          <a:effectLst>
            <a:glow>
              <a:schemeClr val="accent1">
                <a:alpha val="52000"/>
              </a:schemeClr>
            </a:glow>
          </a:effectLst>
        </p:spPr>
      </p:pic>
      <p:pic>
        <p:nvPicPr>
          <p:cNvPr id="14" name="Image 13"/>
          <p:cNvPicPr>
            <a:picLocks noChangeAspect="1"/>
          </p:cNvPicPr>
          <p:nvPr/>
        </p:nvPicPr>
        <p:blipFill rotWithShape="1">
          <a:blip r:embed="rId7" cstate="print">
            <a:biLevel thresh="25000"/>
            <a:extLst>
              <a:ext uri="{28A0092B-C50C-407E-A947-70E740481C1C}">
                <a14:useLocalDpi xmlns:a14="http://schemas.microsoft.com/office/drawing/2010/main" val="0"/>
              </a:ext>
            </a:extLst>
          </a:blip>
          <a:srcRect l="8522" t="6872" r="72809" b="15877"/>
          <a:stretch/>
        </p:blipFill>
        <p:spPr>
          <a:xfrm>
            <a:off x="2653319" y="72150"/>
            <a:ext cx="711095" cy="711095"/>
          </a:xfrm>
          <a:prstGeom prst="rect">
            <a:avLst/>
          </a:prstGeom>
        </p:spPr>
      </p:pic>
      <p:sp>
        <p:nvSpPr>
          <p:cNvPr id="15" name="ZoneTexte 14"/>
          <p:cNvSpPr txBox="1"/>
          <p:nvPr/>
        </p:nvSpPr>
        <p:spPr>
          <a:xfrm>
            <a:off x="8676456" y="6453334"/>
            <a:ext cx="467544" cy="246221"/>
          </a:xfrm>
          <a:prstGeom prst="rect">
            <a:avLst/>
          </a:prstGeom>
          <a:noFill/>
        </p:spPr>
        <p:txBody>
          <a:bodyPr wrap="square" rtlCol="0">
            <a:spAutoFit/>
          </a:bodyPr>
          <a:lstStyle/>
          <a:p>
            <a:r>
              <a:rPr lang="fr-FR" sz="1000" dirty="0" smtClean="0"/>
              <a:t>10</a:t>
            </a:r>
            <a:endParaRPr lang="fr-FR" sz="1000" dirty="0"/>
          </a:p>
        </p:txBody>
      </p:sp>
    </p:spTree>
    <p:extLst>
      <p:ext uri="{BB962C8B-B14F-4D97-AF65-F5344CB8AC3E}">
        <p14:creationId xmlns:p14="http://schemas.microsoft.com/office/powerpoint/2010/main" val="1488072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b="5829"/>
          <a:stretch/>
        </p:blipFill>
        <p:spPr>
          <a:xfrm>
            <a:off x="904378" y="1295702"/>
            <a:ext cx="6248400" cy="4653578"/>
          </a:xfrm>
          <a:prstGeom prst="rect">
            <a:avLst/>
          </a:prstGeom>
        </p:spPr>
      </p:pic>
      <p:sp>
        <p:nvSpPr>
          <p:cNvPr id="7" name="Rectangle 6"/>
          <p:cNvSpPr/>
          <p:nvPr/>
        </p:nvSpPr>
        <p:spPr>
          <a:xfrm>
            <a:off x="4338689" y="3356992"/>
            <a:ext cx="102427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314241" y="2972827"/>
            <a:ext cx="1763688" cy="6309420"/>
          </a:xfrm>
          <a:prstGeom prst="rect">
            <a:avLst/>
          </a:prstGeom>
          <a:noFill/>
        </p:spPr>
        <p:txBody>
          <a:bodyPr wrap="square" rtlCol="0">
            <a:spAutoFit/>
          </a:bodyPr>
          <a:lstStyle/>
          <a:p>
            <a:r>
              <a:rPr lang="fr-FR" sz="1400" b="1" dirty="0" smtClean="0"/>
              <a:t>Pour </a:t>
            </a:r>
            <a:r>
              <a:rPr lang="fr-FR" sz="1400" b="1" dirty="0"/>
              <a:t>continuer </a:t>
            </a:r>
            <a:r>
              <a:rPr lang="fr-FR" sz="1400" b="1" dirty="0" smtClean="0"/>
              <a:t>la commande</a:t>
            </a:r>
          </a:p>
          <a:p>
            <a:r>
              <a:rPr lang="fr-FR" sz="1400" b="1" dirty="0" smtClean="0"/>
              <a:t>Cliquez sur</a:t>
            </a:r>
          </a:p>
          <a:p>
            <a:endParaRPr lang="fr-FR" sz="1400" b="1" dirty="0"/>
          </a:p>
          <a:p>
            <a:r>
              <a:rPr lang="fr-FR" sz="1400" b="1" dirty="0" smtClean="0">
                <a:solidFill>
                  <a:srgbClr val="FF0000"/>
                </a:solidFill>
              </a:rPr>
              <a:t>1</a:t>
            </a:r>
            <a:r>
              <a:rPr lang="fr-FR" sz="1400" b="1" dirty="0" smtClean="0"/>
              <a:t>/ POURSUIVRE</a:t>
            </a:r>
            <a:endParaRPr lang="fr-FR" sz="1400" b="1" dirty="0"/>
          </a:p>
          <a:p>
            <a:endParaRPr lang="fr-FR" sz="1400" b="1" dirty="0"/>
          </a:p>
          <a:p>
            <a:endParaRPr lang="fr-FR" sz="1400" b="1" dirty="0" smtClean="0"/>
          </a:p>
          <a:p>
            <a:endParaRPr lang="fr-FR" sz="1400" b="1" dirty="0" smtClean="0"/>
          </a:p>
          <a:p>
            <a:r>
              <a:rPr lang="fr-FR" sz="1400" b="1" dirty="0" smtClean="0"/>
              <a:t>Si vous cliquez sur ALLER SUR MON COMPTE (</a:t>
            </a:r>
            <a:r>
              <a:rPr lang="fr-FR" sz="1400" b="1" dirty="0" smtClean="0">
                <a:solidFill>
                  <a:srgbClr val="FF0000"/>
                </a:solidFill>
              </a:rPr>
              <a:t>2</a:t>
            </a:r>
            <a:r>
              <a:rPr lang="fr-FR" sz="1400" b="1" dirty="0" smtClean="0"/>
              <a:t>)</a:t>
            </a:r>
          </a:p>
          <a:p>
            <a:r>
              <a:rPr lang="fr-FR" sz="1400" b="1" dirty="0" smtClean="0"/>
              <a:t>Vous accédez à </a:t>
            </a:r>
          </a:p>
          <a:p>
            <a:r>
              <a:rPr lang="fr-FR" sz="1400" b="1" dirty="0" smtClean="0"/>
              <a:t>votre compte client</a:t>
            </a:r>
            <a:endParaRPr lang="fr-FR" sz="1400" b="1" dirty="0"/>
          </a:p>
          <a:p>
            <a:endParaRPr lang="fr-FR" sz="1400" b="1" dirty="0" smtClean="0"/>
          </a:p>
          <a:p>
            <a:endParaRPr lang="fr-FR" sz="1400" b="1" dirty="0" smtClean="0"/>
          </a:p>
          <a:p>
            <a:endParaRPr lang="fr-FR" sz="1400" b="1" dirty="0"/>
          </a:p>
          <a:p>
            <a:endParaRPr lang="fr-FR" b="1" dirty="0" smtClean="0"/>
          </a:p>
          <a:p>
            <a:endParaRPr lang="fr-FR" b="1" dirty="0" smtClean="0"/>
          </a:p>
          <a:p>
            <a:endParaRPr lang="fr-FR" b="1" dirty="0"/>
          </a:p>
          <a:p>
            <a:endParaRPr lang="fr-FR" b="1" dirty="0" smtClean="0"/>
          </a:p>
          <a:p>
            <a:endParaRPr lang="fr-FR" b="1" dirty="0" smtClean="0"/>
          </a:p>
          <a:p>
            <a:endParaRPr lang="fr-FR" b="1" dirty="0"/>
          </a:p>
          <a:p>
            <a:endParaRPr lang="fr-FR" b="1" dirty="0" smtClean="0"/>
          </a:p>
          <a:p>
            <a:endParaRPr lang="fr-FR" b="1" dirty="0"/>
          </a:p>
          <a:p>
            <a:endParaRPr lang="fr-FR" b="1" dirty="0" smtClean="0"/>
          </a:p>
          <a:p>
            <a:endParaRPr lang="fr-FR" b="1" dirty="0" smtClean="0"/>
          </a:p>
        </p:txBody>
      </p:sp>
      <p:sp>
        <p:nvSpPr>
          <p:cNvPr id="2" name="ZoneTexte 1"/>
          <p:cNvSpPr txBox="1"/>
          <p:nvPr/>
        </p:nvSpPr>
        <p:spPr>
          <a:xfrm flipH="1">
            <a:off x="4670804" y="3681985"/>
            <a:ext cx="360040" cy="369332"/>
          </a:xfrm>
          <a:prstGeom prst="rect">
            <a:avLst/>
          </a:prstGeom>
          <a:noFill/>
        </p:spPr>
        <p:txBody>
          <a:bodyPr wrap="square" rtlCol="0">
            <a:spAutoFit/>
          </a:bodyPr>
          <a:lstStyle/>
          <a:p>
            <a:r>
              <a:rPr lang="fr-FR" dirty="0" smtClean="0">
                <a:solidFill>
                  <a:srgbClr val="FF0000"/>
                </a:solidFill>
              </a:rPr>
              <a:t>1</a:t>
            </a:r>
            <a:endParaRPr lang="fr-FR" dirty="0">
              <a:solidFill>
                <a:srgbClr val="FF0000"/>
              </a:solidFill>
            </a:endParaRPr>
          </a:p>
        </p:txBody>
      </p:sp>
      <p:sp>
        <p:nvSpPr>
          <p:cNvPr id="3" name="Rectangle 2"/>
          <p:cNvSpPr/>
          <p:nvPr/>
        </p:nvSpPr>
        <p:spPr>
          <a:xfrm>
            <a:off x="7396221" y="1784087"/>
            <a:ext cx="1520245" cy="1169551"/>
          </a:xfrm>
          <a:prstGeom prst="rect">
            <a:avLst/>
          </a:prstGeom>
        </p:spPr>
        <p:txBody>
          <a:bodyPr wrap="square">
            <a:spAutoFit/>
          </a:bodyPr>
          <a:lstStyle/>
          <a:p>
            <a:r>
              <a:rPr lang="fr-FR" sz="1400" b="1" dirty="0"/>
              <a:t>Une pop up apparait pour </a:t>
            </a:r>
            <a:r>
              <a:rPr lang="fr-FR" sz="1400" dirty="0"/>
              <a:t>confirmer l’identification</a:t>
            </a:r>
          </a:p>
          <a:p>
            <a:endParaRPr lang="fr-FR" sz="1400" b="1" dirty="0" smtClean="0"/>
          </a:p>
        </p:txBody>
      </p:sp>
      <p:sp>
        <p:nvSpPr>
          <p:cNvPr id="10" name="ZoneTexte 9"/>
          <p:cNvSpPr txBox="1"/>
          <p:nvPr/>
        </p:nvSpPr>
        <p:spPr>
          <a:xfrm flipH="1">
            <a:off x="3456933" y="3644686"/>
            <a:ext cx="360040" cy="369332"/>
          </a:xfrm>
          <a:prstGeom prst="rect">
            <a:avLst/>
          </a:prstGeom>
          <a:noFill/>
        </p:spPr>
        <p:txBody>
          <a:bodyPr wrap="square" rtlCol="0">
            <a:spAutoFit/>
          </a:bodyPr>
          <a:lstStyle/>
          <a:p>
            <a:r>
              <a:rPr lang="fr-FR" dirty="0" smtClean="0">
                <a:solidFill>
                  <a:srgbClr val="FF0000"/>
                </a:solidFill>
              </a:rPr>
              <a:t>2</a:t>
            </a:r>
            <a:endParaRPr lang="fr-FR" dirty="0">
              <a:solidFill>
                <a:srgbClr val="FF0000"/>
              </a:solidFill>
            </a:endParaRPr>
          </a:p>
        </p:txBody>
      </p:sp>
      <p:sp>
        <p:nvSpPr>
          <p:cNvPr id="12" name="Rectangle 11"/>
          <p:cNvSpPr/>
          <p:nvPr/>
        </p:nvSpPr>
        <p:spPr>
          <a:xfrm>
            <a:off x="7314241" y="2953571"/>
            <a:ext cx="1602225" cy="1339525"/>
          </a:xfrm>
          <a:prstGeom prst="rect">
            <a:avLst/>
          </a:prstGeom>
          <a:noFill/>
          <a:ln>
            <a:solidFill>
              <a:srgbClr val="89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933" y="-13263"/>
            <a:ext cx="881756" cy="914549"/>
          </a:xfrm>
          <a:prstGeom prst="rect">
            <a:avLst/>
          </a:prstGeom>
        </p:spPr>
      </p:pic>
      <p:pic>
        <p:nvPicPr>
          <p:cNvPr id="14" name="Image 13"/>
          <p:cNvPicPr>
            <a:picLocks noChangeAspect="1"/>
          </p:cNvPicPr>
          <p:nvPr/>
        </p:nvPicPr>
        <p:blipFill rotWithShape="1">
          <a:blip r:embed="rId4" cstate="print">
            <a:grayscl/>
            <a:extLst>
              <a:ext uri="{28A0092B-C50C-407E-A947-70E740481C1C}">
                <a14:useLocalDpi xmlns:a14="http://schemas.microsoft.com/office/drawing/2010/main" val="0"/>
              </a:ext>
            </a:extLst>
          </a:blip>
          <a:srcRect l="53218" r="5765"/>
          <a:stretch/>
        </p:blipFill>
        <p:spPr>
          <a:xfrm>
            <a:off x="4499992" y="32979"/>
            <a:ext cx="1603113" cy="944543"/>
          </a:xfrm>
          <a:prstGeom prst="rect">
            <a:avLst/>
          </a:prstGeom>
          <a:effectLst>
            <a:glow>
              <a:schemeClr val="accent1">
                <a:alpha val="52000"/>
              </a:schemeClr>
            </a:glow>
          </a:effectLst>
        </p:spPr>
      </p:pic>
      <p:pic>
        <p:nvPicPr>
          <p:cNvPr id="15" name="Image 14"/>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8522" t="6872" r="72809" b="15877"/>
          <a:stretch/>
        </p:blipFill>
        <p:spPr>
          <a:xfrm>
            <a:off x="2653319" y="72150"/>
            <a:ext cx="711095" cy="711095"/>
          </a:xfrm>
          <a:prstGeom prst="rect">
            <a:avLst/>
          </a:prstGeom>
        </p:spPr>
      </p:pic>
      <p:sp>
        <p:nvSpPr>
          <p:cNvPr id="13" name="ZoneTexte 12"/>
          <p:cNvSpPr txBox="1"/>
          <p:nvPr/>
        </p:nvSpPr>
        <p:spPr>
          <a:xfrm>
            <a:off x="8676456" y="6453334"/>
            <a:ext cx="467544" cy="246221"/>
          </a:xfrm>
          <a:prstGeom prst="rect">
            <a:avLst/>
          </a:prstGeom>
          <a:noFill/>
        </p:spPr>
        <p:txBody>
          <a:bodyPr wrap="square" rtlCol="0">
            <a:spAutoFit/>
          </a:bodyPr>
          <a:lstStyle/>
          <a:p>
            <a:r>
              <a:rPr lang="fr-FR" sz="1000" dirty="0" smtClean="0"/>
              <a:t>11</a:t>
            </a:r>
            <a:endParaRPr lang="fr-FR" sz="1000" dirty="0"/>
          </a:p>
        </p:txBody>
      </p:sp>
      <p:sp>
        <p:nvSpPr>
          <p:cNvPr id="16" name="ZoneTexte 15"/>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Tree>
    <p:extLst>
      <p:ext uri="{BB962C8B-B14F-4D97-AF65-F5344CB8AC3E}">
        <p14:creationId xmlns:p14="http://schemas.microsoft.com/office/powerpoint/2010/main" val="2957844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27163" t="19201" r="27951" b="6601"/>
          <a:stretch/>
        </p:blipFill>
        <p:spPr>
          <a:xfrm>
            <a:off x="1361978" y="1409440"/>
            <a:ext cx="5128772" cy="4768858"/>
          </a:xfrm>
          <a:prstGeom prst="rect">
            <a:avLst/>
          </a:prstGeom>
        </p:spPr>
      </p:pic>
      <p:sp>
        <p:nvSpPr>
          <p:cNvPr id="7" name="ZoneTexte 6"/>
          <p:cNvSpPr txBox="1"/>
          <p:nvPr/>
        </p:nvSpPr>
        <p:spPr>
          <a:xfrm>
            <a:off x="6876256" y="2348880"/>
            <a:ext cx="2016224" cy="3108543"/>
          </a:xfrm>
          <a:prstGeom prst="rect">
            <a:avLst/>
          </a:prstGeom>
          <a:noFill/>
          <a:ln>
            <a:solidFill>
              <a:srgbClr val="89A3C7"/>
            </a:solidFill>
          </a:ln>
        </p:spPr>
        <p:txBody>
          <a:bodyPr wrap="square" rtlCol="0">
            <a:spAutoFit/>
          </a:bodyPr>
          <a:lstStyle/>
          <a:p>
            <a:r>
              <a:rPr lang="fr-FR" sz="1400" b="1" dirty="0" smtClean="0"/>
              <a:t>Pour inscrire le </a:t>
            </a:r>
          </a:p>
          <a:p>
            <a:r>
              <a:rPr lang="fr-FR" sz="1400" b="1" dirty="0" smtClean="0"/>
              <a:t>nombre de participants :</a:t>
            </a:r>
          </a:p>
          <a:p>
            <a:endParaRPr lang="fr-FR" sz="1400" b="1" dirty="0" smtClean="0"/>
          </a:p>
          <a:p>
            <a:endParaRPr lang="fr-FR" sz="1400" b="1" dirty="0">
              <a:solidFill>
                <a:srgbClr val="FF0000"/>
              </a:solidFill>
            </a:endParaRPr>
          </a:p>
          <a:p>
            <a:endParaRPr lang="fr-FR" sz="1400" b="1" dirty="0" smtClean="0">
              <a:solidFill>
                <a:srgbClr val="FF0000"/>
              </a:solidFill>
            </a:endParaRPr>
          </a:p>
          <a:p>
            <a:r>
              <a:rPr lang="fr-FR" sz="1400" b="1" dirty="0" smtClean="0">
                <a:solidFill>
                  <a:srgbClr val="FF0000"/>
                </a:solidFill>
              </a:rPr>
              <a:t>1</a:t>
            </a:r>
            <a:r>
              <a:rPr lang="fr-FR" sz="1400" b="1" dirty="0" smtClean="0"/>
              <a:t>/ Sélectionnez dans</a:t>
            </a:r>
          </a:p>
          <a:p>
            <a:r>
              <a:rPr lang="fr-FR" sz="1400" b="1" dirty="0" smtClean="0"/>
              <a:t>le menu déroulant </a:t>
            </a:r>
          </a:p>
          <a:p>
            <a:r>
              <a:rPr lang="fr-FR" sz="1400" b="1" dirty="0" smtClean="0"/>
              <a:t>le </a:t>
            </a:r>
            <a:r>
              <a:rPr lang="fr-FR" sz="1400" b="1" dirty="0"/>
              <a:t>n</a:t>
            </a:r>
            <a:r>
              <a:rPr lang="fr-FR" sz="1400" b="1" dirty="0" smtClean="0"/>
              <a:t>ombre de collaborateurs </a:t>
            </a:r>
          </a:p>
          <a:p>
            <a:r>
              <a:rPr lang="fr-FR" sz="1400" b="1" dirty="0" smtClean="0"/>
              <a:t>participants</a:t>
            </a:r>
            <a:endParaRPr lang="fr-FR" sz="1400" b="1" dirty="0"/>
          </a:p>
          <a:p>
            <a:endParaRPr lang="fr-FR" sz="1400" b="1" dirty="0" smtClean="0"/>
          </a:p>
          <a:p>
            <a:endParaRPr lang="fr-FR" sz="1400" b="1" dirty="0"/>
          </a:p>
          <a:p>
            <a:r>
              <a:rPr lang="fr-FR" sz="1400" b="1" dirty="0" smtClean="0">
                <a:solidFill>
                  <a:srgbClr val="FF0000"/>
                </a:solidFill>
              </a:rPr>
              <a:t>2</a:t>
            </a:r>
            <a:r>
              <a:rPr lang="fr-FR" sz="1400" b="1" dirty="0" smtClean="0"/>
              <a:t>/Cliquez sur </a:t>
            </a:r>
          </a:p>
          <a:p>
            <a:r>
              <a:rPr lang="fr-FR" sz="1400" b="1" dirty="0" smtClean="0"/>
              <a:t>AJOUTER AU PANIER</a:t>
            </a:r>
            <a:endParaRPr lang="fr-FR" b="1" dirty="0" smtClean="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3185"/>
            <a:ext cx="868969" cy="901286"/>
          </a:xfrm>
          <a:prstGeom prst="rect">
            <a:avLst/>
          </a:prstGeom>
        </p:spPr>
      </p:pic>
      <p:sp>
        <p:nvSpPr>
          <p:cNvPr id="6" name="Rectangle 5"/>
          <p:cNvSpPr/>
          <p:nvPr/>
        </p:nvSpPr>
        <p:spPr>
          <a:xfrm>
            <a:off x="5004048" y="5813474"/>
            <a:ext cx="13681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647337" y="5357724"/>
            <a:ext cx="504056" cy="369332"/>
          </a:xfrm>
          <a:prstGeom prst="rect">
            <a:avLst/>
          </a:prstGeom>
          <a:noFill/>
        </p:spPr>
        <p:txBody>
          <a:bodyPr wrap="square" rtlCol="0">
            <a:spAutoFit/>
          </a:bodyPr>
          <a:lstStyle/>
          <a:p>
            <a:r>
              <a:rPr lang="fr-FR" dirty="0" smtClean="0">
                <a:solidFill>
                  <a:srgbClr val="FF0000"/>
                </a:solidFill>
              </a:rPr>
              <a:t>1</a:t>
            </a:r>
            <a:endParaRPr lang="fr-FR" dirty="0">
              <a:solidFill>
                <a:srgbClr val="FF0000"/>
              </a:solidFill>
            </a:endParaRPr>
          </a:p>
        </p:txBody>
      </p:sp>
      <p:sp>
        <p:nvSpPr>
          <p:cNvPr id="9" name="ZoneTexte 8"/>
          <p:cNvSpPr txBox="1"/>
          <p:nvPr/>
        </p:nvSpPr>
        <p:spPr>
          <a:xfrm>
            <a:off x="4647337" y="5756996"/>
            <a:ext cx="504056" cy="369332"/>
          </a:xfrm>
          <a:prstGeom prst="rect">
            <a:avLst/>
          </a:prstGeom>
          <a:noFill/>
        </p:spPr>
        <p:txBody>
          <a:bodyPr wrap="square" rtlCol="0">
            <a:spAutoFit/>
          </a:bodyPr>
          <a:lstStyle/>
          <a:p>
            <a:r>
              <a:rPr lang="fr-FR" dirty="0">
                <a:solidFill>
                  <a:srgbClr val="FF0000"/>
                </a:solidFill>
              </a:rPr>
              <a:t>2</a:t>
            </a:r>
          </a:p>
        </p:txBody>
      </p:sp>
      <p:sp>
        <p:nvSpPr>
          <p:cNvPr id="10" name="Rectangle 9"/>
          <p:cNvSpPr/>
          <p:nvPr/>
        </p:nvSpPr>
        <p:spPr>
          <a:xfrm>
            <a:off x="5004048" y="5357724"/>
            <a:ext cx="13681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187624" y="5813474"/>
            <a:ext cx="331236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4445" r="51993"/>
          <a:stretch/>
        </p:blipFill>
        <p:spPr>
          <a:xfrm>
            <a:off x="1981445" y="48365"/>
            <a:ext cx="1419967" cy="787766"/>
          </a:xfrm>
          <a:prstGeom prst="rect">
            <a:avLst/>
          </a:prstGeom>
        </p:spPr>
      </p:pic>
      <p:pic>
        <p:nvPicPr>
          <p:cNvPr id="15" name="Image 14"/>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74920" r="5765"/>
          <a:stretch/>
        </p:blipFill>
        <p:spPr>
          <a:xfrm>
            <a:off x="4426957" y="48365"/>
            <a:ext cx="673957" cy="843237"/>
          </a:xfrm>
          <a:prstGeom prst="rect">
            <a:avLst/>
          </a:prstGeom>
        </p:spPr>
      </p:pic>
      <p:sp>
        <p:nvSpPr>
          <p:cNvPr id="12" name="ZoneTexte 11"/>
          <p:cNvSpPr txBox="1"/>
          <p:nvPr/>
        </p:nvSpPr>
        <p:spPr>
          <a:xfrm>
            <a:off x="8676456" y="6453334"/>
            <a:ext cx="467544" cy="246221"/>
          </a:xfrm>
          <a:prstGeom prst="rect">
            <a:avLst/>
          </a:prstGeom>
          <a:noFill/>
        </p:spPr>
        <p:txBody>
          <a:bodyPr wrap="square" rtlCol="0">
            <a:spAutoFit/>
          </a:bodyPr>
          <a:lstStyle/>
          <a:p>
            <a:r>
              <a:rPr lang="fr-FR" sz="1000" dirty="0" smtClean="0"/>
              <a:t>12</a:t>
            </a:r>
            <a:endParaRPr lang="fr-FR" sz="1000" dirty="0"/>
          </a:p>
        </p:txBody>
      </p:sp>
      <p:sp>
        <p:nvSpPr>
          <p:cNvPr id="13" name="ZoneTexte 12"/>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
        <p:nvSpPr>
          <p:cNvPr id="16" name="Rectangle 15"/>
          <p:cNvSpPr/>
          <p:nvPr/>
        </p:nvSpPr>
        <p:spPr>
          <a:xfrm>
            <a:off x="2753340" y="569704"/>
            <a:ext cx="648072" cy="28803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1936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25588" t="17801" r="24801" b="13601"/>
          <a:stretch/>
        </p:blipFill>
        <p:spPr>
          <a:xfrm>
            <a:off x="1611084" y="1700808"/>
            <a:ext cx="5256584" cy="4088455"/>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3185"/>
            <a:ext cx="868969" cy="901286"/>
          </a:xfrm>
          <a:prstGeom prst="rect">
            <a:avLst/>
          </a:prstGeom>
        </p:spPr>
      </p:pic>
      <p:sp>
        <p:nvSpPr>
          <p:cNvPr id="7" name="Rectangle 6"/>
          <p:cNvSpPr/>
          <p:nvPr/>
        </p:nvSpPr>
        <p:spPr>
          <a:xfrm>
            <a:off x="2259380" y="3933056"/>
            <a:ext cx="13681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308304" y="3055893"/>
            <a:ext cx="1728192" cy="1169551"/>
          </a:xfrm>
          <a:prstGeom prst="rect">
            <a:avLst/>
          </a:prstGeom>
          <a:ln>
            <a:solidFill>
              <a:srgbClr val="89A3C7"/>
            </a:solidFill>
          </a:ln>
        </p:spPr>
        <p:txBody>
          <a:bodyPr wrap="square">
            <a:spAutoFit/>
          </a:bodyPr>
          <a:lstStyle/>
          <a:p>
            <a:r>
              <a:rPr lang="fr-FR" sz="1400" b="1" dirty="0"/>
              <a:t>Pour continuer la </a:t>
            </a:r>
            <a:r>
              <a:rPr lang="fr-FR" sz="1400" b="1" dirty="0" smtClean="0"/>
              <a:t>commande,</a:t>
            </a:r>
            <a:endParaRPr lang="fr-FR" sz="1400" b="1" dirty="0"/>
          </a:p>
          <a:p>
            <a:r>
              <a:rPr lang="fr-FR" sz="1400" b="1" dirty="0"/>
              <a:t>Cliquez sur</a:t>
            </a:r>
          </a:p>
          <a:p>
            <a:endParaRPr lang="fr-FR" sz="1400" b="1" dirty="0"/>
          </a:p>
          <a:p>
            <a:r>
              <a:rPr lang="fr-FR" sz="1400" b="1" dirty="0">
                <a:solidFill>
                  <a:srgbClr val="FF0000"/>
                </a:solidFill>
              </a:rPr>
              <a:t>1</a:t>
            </a:r>
            <a:r>
              <a:rPr lang="fr-FR" sz="1400" b="1" dirty="0"/>
              <a:t>/ </a:t>
            </a:r>
            <a:r>
              <a:rPr lang="fr-FR" sz="1400" b="1" dirty="0" smtClean="0"/>
              <a:t>ALLER AU PANIER</a:t>
            </a:r>
            <a:endParaRPr lang="fr-FR" sz="1400" b="1" dirty="0">
              <a:solidFill>
                <a:srgbClr val="7030A0"/>
              </a:solidFill>
            </a:endParaRPr>
          </a:p>
        </p:txBody>
      </p:sp>
      <p:sp>
        <p:nvSpPr>
          <p:cNvPr id="9" name="ZoneTexte 8"/>
          <p:cNvSpPr txBox="1"/>
          <p:nvPr/>
        </p:nvSpPr>
        <p:spPr>
          <a:xfrm>
            <a:off x="1954731" y="3933056"/>
            <a:ext cx="504056" cy="369332"/>
          </a:xfrm>
          <a:prstGeom prst="rect">
            <a:avLst/>
          </a:prstGeom>
          <a:noFill/>
        </p:spPr>
        <p:txBody>
          <a:bodyPr wrap="square" rtlCol="0">
            <a:spAutoFit/>
          </a:bodyPr>
          <a:lstStyle/>
          <a:p>
            <a:r>
              <a:rPr lang="fr-FR" dirty="0" smtClean="0">
                <a:solidFill>
                  <a:srgbClr val="FF0000"/>
                </a:solidFill>
              </a:rPr>
              <a:t>1</a:t>
            </a:r>
            <a:endParaRPr lang="fr-FR" dirty="0">
              <a:solidFill>
                <a:srgbClr val="FF0000"/>
              </a:solidFill>
            </a:endParaRPr>
          </a:p>
        </p:txBody>
      </p:sp>
      <p:pic>
        <p:nvPicPr>
          <p:cNvPr id="11" name="Image 10"/>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4445" r="51993"/>
          <a:stretch/>
        </p:blipFill>
        <p:spPr>
          <a:xfrm>
            <a:off x="1981445" y="48365"/>
            <a:ext cx="1419967" cy="787766"/>
          </a:xfrm>
          <a:prstGeom prst="rect">
            <a:avLst/>
          </a:prstGeom>
        </p:spPr>
      </p:pic>
      <p:pic>
        <p:nvPicPr>
          <p:cNvPr id="12" name="Image 11"/>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74920" r="5765"/>
          <a:stretch/>
        </p:blipFill>
        <p:spPr>
          <a:xfrm>
            <a:off x="4426957" y="48365"/>
            <a:ext cx="673957" cy="843237"/>
          </a:xfrm>
          <a:prstGeom prst="rect">
            <a:avLst/>
          </a:prstGeom>
        </p:spPr>
      </p:pic>
      <p:sp>
        <p:nvSpPr>
          <p:cNvPr id="13" name="ZoneTexte 12"/>
          <p:cNvSpPr txBox="1"/>
          <p:nvPr/>
        </p:nvSpPr>
        <p:spPr>
          <a:xfrm>
            <a:off x="8676456" y="6453334"/>
            <a:ext cx="467544" cy="246221"/>
          </a:xfrm>
          <a:prstGeom prst="rect">
            <a:avLst/>
          </a:prstGeom>
          <a:noFill/>
        </p:spPr>
        <p:txBody>
          <a:bodyPr wrap="square" rtlCol="0">
            <a:spAutoFit/>
          </a:bodyPr>
          <a:lstStyle/>
          <a:p>
            <a:r>
              <a:rPr lang="fr-FR" sz="1000" dirty="0" smtClean="0"/>
              <a:t>13</a:t>
            </a:r>
            <a:endParaRPr lang="fr-FR" sz="1000" dirty="0"/>
          </a:p>
        </p:txBody>
      </p:sp>
      <p:sp>
        <p:nvSpPr>
          <p:cNvPr id="14" name="ZoneTexte 13"/>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
        <p:nvSpPr>
          <p:cNvPr id="15" name="Rectangle 14"/>
          <p:cNvSpPr/>
          <p:nvPr/>
        </p:nvSpPr>
        <p:spPr>
          <a:xfrm>
            <a:off x="2753340" y="569704"/>
            <a:ext cx="648072" cy="28803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23810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26375" t="17801" r="27950" b="17800"/>
          <a:stretch/>
        </p:blipFill>
        <p:spPr>
          <a:xfrm>
            <a:off x="1190060" y="1695265"/>
            <a:ext cx="5472608" cy="4340344"/>
          </a:xfrm>
          <a:prstGeom prst="rect">
            <a:avLst/>
          </a:prstGeom>
        </p:spPr>
      </p:pic>
      <p:sp>
        <p:nvSpPr>
          <p:cNvPr id="8" name="Rectangle 7"/>
          <p:cNvSpPr/>
          <p:nvPr/>
        </p:nvSpPr>
        <p:spPr>
          <a:xfrm>
            <a:off x="4763934" y="4661239"/>
            <a:ext cx="1824289" cy="2799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040228" y="1700222"/>
            <a:ext cx="1921316" cy="3970318"/>
          </a:xfrm>
          <a:prstGeom prst="rect">
            <a:avLst/>
          </a:prstGeom>
          <a:noFill/>
        </p:spPr>
        <p:txBody>
          <a:bodyPr wrap="square" rtlCol="0">
            <a:spAutoFit/>
          </a:bodyPr>
          <a:lstStyle/>
          <a:p>
            <a:r>
              <a:rPr lang="fr-FR" sz="1400" dirty="0" smtClean="0"/>
              <a:t>Avant de cliquer sur inscrire les participants</a:t>
            </a:r>
            <a:endParaRPr lang="fr-FR" sz="1400" dirty="0"/>
          </a:p>
          <a:p>
            <a:endParaRPr lang="fr-FR" sz="1400" dirty="0" smtClean="0"/>
          </a:p>
          <a:p>
            <a:r>
              <a:rPr lang="fr-FR" sz="1400" b="1" dirty="0" smtClean="0"/>
              <a:t>Vérifiez votre commande </a:t>
            </a:r>
            <a:r>
              <a:rPr lang="fr-FR" sz="1400" dirty="0" smtClean="0"/>
              <a:t>:  </a:t>
            </a:r>
          </a:p>
          <a:p>
            <a:r>
              <a:rPr lang="fr-FR" sz="1400" dirty="0"/>
              <a:t>l</a:t>
            </a:r>
            <a:r>
              <a:rPr lang="fr-FR" sz="1400" dirty="0" smtClean="0"/>
              <a:t>e choix de la formation et le nombre de participants sélectionnés préalablement, ici 2</a:t>
            </a:r>
          </a:p>
          <a:p>
            <a:endParaRPr lang="fr-FR" sz="1400" dirty="0"/>
          </a:p>
          <a:p>
            <a:r>
              <a:rPr lang="fr-FR" sz="1400" dirty="0" smtClean="0"/>
              <a:t>Puis consultez et cochez</a:t>
            </a:r>
          </a:p>
          <a:p>
            <a:r>
              <a:rPr lang="fr-FR" sz="1400" b="1" dirty="0" smtClean="0"/>
              <a:t> j’accepte les CGV </a:t>
            </a:r>
            <a:r>
              <a:rPr lang="fr-FR" sz="1400" dirty="0" smtClean="0"/>
              <a:t>(</a:t>
            </a:r>
            <a:r>
              <a:rPr lang="fr-FR" sz="1400" b="1" dirty="0" smtClean="0">
                <a:solidFill>
                  <a:srgbClr val="FF0000"/>
                </a:solidFill>
              </a:rPr>
              <a:t>1</a:t>
            </a:r>
            <a:r>
              <a:rPr lang="fr-FR" sz="1400" dirty="0" smtClean="0"/>
              <a:t>)</a:t>
            </a:r>
          </a:p>
          <a:p>
            <a:endParaRPr lang="fr-FR" sz="1400" dirty="0" smtClean="0"/>
          </a:p>
          <a:p>
            <a:r>
              <a:rPr lang="fr-FR" sz="1400" dirty="0" smtClean="0"/>
              <a:t>Cliquez sur</a:t>
            </a:r>
          </a:p>
          <a:p>
            <a:r>
              <a:rPr lang="fr-FR" sz="1400" b="1" dirty="0" smtClean="0"/>
              <a:t>INSCRIRE LES PARTICIPANTS (</a:t>
            </a:r>
            <a:r>
              <a:rPr lang="fr-FR" sz="1400" b="1" dirty="0" smtClean="0">
                <a:solidFill>
                  <a:srgbClr val="FF0000"/>
                </a:solidFill>
              </a:rPr>
              <a:t>2</a:t>
            </a:r>
            <a:r>
              <a:rPr lang="fr-FR" sz="1400" b="1" dirty="0" smtClean="0"/>
              <a:t>)</a:t>
            </a:r>
            <a:endParaRPr lang="fr-FR" sz="1400" b="1" dirty="0"/>
          </a:p>
          <a:p>
            <a:endParaRPr lang="fr-FR" sz="1400" dirty="0"/>
          </a:p>
        </p:txBody>
      </p:sp>
      <p:sp>
        <p:nvSpPr>
          <p:cNvPr id="10" name="Rectangle 9"/>
          <p:cNvSpPr/>
          <p:nvPr/>
        </p:nvSpPr>
        <p:spPr>
          <a:xfrm>
            <a:off x="4815391" y="4337630"/>
            <a:ext cx="259568" cy="265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p:cNvCxnSpPr/>
          <p:nvPr/>
        </p:nvCxnSpPr>
        <p:spPr>
          <a:xfrm>
            <a:off x="1387136" y="5445224"/>
            <a:ext cx="1944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511907" y="4325727"/>
            <a:ext cx="504056" cy="369332"/>
          </a:xfrm>
          <a:prstGeom prst="rect">
            <a:avLst/>
          </a:prstGeom>
          <a:noFill/>
        </p:spPr>
        <p:txBody>
          <a:bodyPr wrap="square" rtlCol="0">
            <a:spAutoFit/>
          </a:bodyPr>
          <a:lstStyle/>
          <a:p>
            <a:r>
              <a:rPr lang="fr-FR" dirty="0" smtClean="0">
                <a:solidFill>
                  <a:srgbClr val="FF0000"/>
                </a:solidFill>
              </a:rPr>
              <a:t>1</a:t>
            </a:r>
            <a:endParaRPr lang="fr-FR" dirty="0">
              <a:solidFill>
                <a:srgbClr val="FF0000"/>
              </a:solidFill>
            </a:endParaRPr>
          </a:p>
        </p:txBody>
      </p:sp>
      <p:sp>
        <p:nvSpPr>
          <p:cNvPr id="12" name="ZoneTexte 11"/>
          <p:cNvSpPr txBox="1"/>
          <p:nvPr/>
        </p:nvSpPr>
        <p:spPr>
          <a:xfrm>
            <a:off x="4406854" y="4640186"/>
            <a:ext cx="504056" cy="369332"/>
          </a:xfrm>
          <a:prstGeom prst="rect">
            <a:avLst/>
          </a:prstGeom>
          <a:noFill/>
        </p:spPr>
        <p:txBody>
          <a:bodyPr wrap="square" rtlCol="0">
            <a:spAutoFit/>
          </a:bodyPr>
          <a:lstStyle/>
          <a:p>
            <a:r>
              <a:rPr lang="fr-FR" dirty="0">
                <a:solidFill>
                  <a:srgbClr val="FF0000"/>
                </a:solidFill>
              </a:rPr>
              <a:t>2</a:t>
            </a:r>
          </a:p>
        </p:txBody>
      </p:sp>
      <p:sp>
        <p:nvSpPr>
          <p:cNvPr id="13" name="Rectangle 12"/>
          <p:cNvSpPr/>
          <p:nvPr/>
        </p:nvSpPr>
        <p:spPr>
          <a:xfrm>
            <a:off x="7072385" y="2276872"/>
            <a:ext cx="1922933" cy="3393668"/>
          </a:xfrm>
          <a:prstGeom prst="rect">
            <a:avLst/>
          </a:prstGeom>
          <a:noFill/>
          <a:ln>
            <a:solidFill>
              <a:srgbClr val="89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3185"/>
            <a:ext cx="868969" cy="901286"/>
          </a:xfrm>
          <a:prstGeom prst="rect">
            <a:avLst/>
          </a:prstGeom>
        </p:spPr>
      </p:pic>
      <p:pic>
        <p:nvPicPr>
          <p:cNvPr id="15" name="Image 14"/>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4445" r="51993"/>
          <a:stretch/>
        </p:blipFill>
        <p:spPr>
          <a:xfrm>
            <a:off x="1981445" y="48365"/>
            <a:ext cx="1419967" cy="787766"/>
          </a:xfrm>
          <a:prstGeom prst="rect">
            <a:avLst/>
          </a:prstGeom>
        </p:spPr>
      </p:pic>
      <p:pic>
        <p:nvPicPr>
          <p:cNvPr id="16" name="Image 15"/>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74920" r="5765"/>
          <a:stretch/>
        </p:blipFill>
        <p:spPr>
          <a:xfrm>
            <a:off x="4426957" y="48365"/>
            <a:ext cx="673957" cy="843237"/>
          </a:xfrm>
          <a:prstGeom prst="rect">
            <a:avLst/>
          </a:prstGeom>
        </p:spPr>
      </p:pic>
      <p:sp>
        <p:nvSpPr>
          <p:cNvPr id="17" name="ZoneTexte 16"/>
          <p:cNvSpPr txBox="1"/>
          <p:nvPr/>
        </p:nvSpPr>
        <p:spPr>
          <a:xfrm>
            <a:off x="8676456" y="6453334"/>
            <a:ext cx="467544" cy="246221"/>
          </a:xfrm>
          <a:prstGeom prst="rect">
            <a:avLst/>
          </a:prstGeom>
          <a:noFill/>
        </p:spPr>
        <p:txBody>
          <a:bodyPr wrap="square" rtlCol="0">
            <a:spAutoFit/>
          </a:bodyPr>
          <a:lstStyle/>
          <a:p>
            <a:r>
              <a:rPr lang="fr-FR" sz="1000" dirty="0" smtClean="0"/>
              <a:t>14</a:t>
            </a:r>
            <a:endParaRPr lang="fr-FR" sz="1000" dirty="0"/>
          </a:p>
        </p:txBody>
      </p:sp>
      <p:sp>
        <p:nvSpPr>
          <p:cNvPr id="18" name="ZoneTexte 17"/>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
        <p:nvSpPr>
          <p:cNvPr id="19" name="Rectangle 18"/>
          <p:cNvSpPr/>
          <p:nvPr/>
        </p:nvSpPr>
        <p:spPr>
          <a:xfrm>
            <a:off x="2753340" y="569704"/>
            <a:ext cx="648072" cy="28803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9272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181277" y="1310499"/>
            <a:ext cx="4621205" cy="5142835"/>
          </a:xfrm>
          <a:prstGeom prst="rect">
            <a:avLst/>
          </a:prstGeom>
        </p:spPr>
      </p:pic>
      <p:sp>
        <p:nvSpPr>
          <p:cNvPr id="7" name="ZoneTexte 6"/>
          <p:cNvSpPr txBox="1"/>
          <p:nvPr/>
        </p:nvSpPr>
        <p:spPr>
          <a:xfrm>
            <a:off x="6660232" y="2997615"/>
            <a:ext cx="2232248" cy="1384995"/>
          </a:xfrm>
          <a:prstGeom prst="rect">
            <a:avLst/>
          </a:prstGeom>
          <a:noFill/>
        </p:spPr>
        <p:txBody>
          <a:bodyPr wrap="square" rtlCol="0">
            <a:spAutoFit/>
          </a:bodyPr>
          <a:lstStyle/>
          <a:p>
            <a:r>
              <a:rPr lang="fr-FR" sz="1400" dirty="0" smtClean="0"/>
              <a:t>Pour inscrire vos collaborateurs, </a:t>
            </a:r>
          </a:p>
          <a:p>
            <a:r>
              <a:rPr lang="fr-FR" sz="1400" dirty="0" smtClean="0"/>
              <a:t>cliquez sur </a:t>
            </a:r>
          </a:p>
          <a:p>
            <a:r>
              <a:rPr lang="fr-FR" sz="1400" b="1" dirty="0" smtClean="0"/>
              <a:t>SÉLECTIONNER UN </a:t>
            </a:r>
          </a:p>
          <a:p>
            <a:r>
              <a:rPr lang="fr-FR" sz="1400" b="1" dirty="0" smtClean="0"/>
              <a:t>PARTICIPANT</a:t>
            </a:r>
          </a:p>
          <a:p>
            <a:endParaRPr lang="fr-FR" sz="1400" dirty="0"/>
          </a:p>
        </p:txBody>
      </p:sp>
      <p:sp>
        <p:nvSpPr>
          <p:cNvPr id="8" name="Rectangle 7"/>
          <p:cNvSpPr/>
          <p:nvPr/>
        </p:nvSpPr>
        <p:spPr>
          <a:xfrm>
            <a:off x="1403648" y="3140968"/>
            <a:ext cx="1440160" cy="939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424277" y="2838438"/>
            <a:ext cx="1922933" cy="1544172"/>
          </a:xfrm>
          <a:prstGeom prst="rect">
            <a:avLst/>
          </a:prstGeom>
          <a:noFill/>
          <a:ln>
            <a:solidFill>
              <a:srgbClr val="89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3185"/>
            <a:ext cx="868969" cy="901286"/>
          </a:xfrm>
          <a:prstGeom prst="rect">
            <a:avLst/>
          </a:prstGeom>
        </p:spPr>
      </p:pic>
      <p:pic>
        <p:nvPicPr>
          <p:cNvPr id="10" name="Image 9"/>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4445" r="51993"/>
          <a:stretch/>
        </p:blipFill>
        <p:spPr>
          <a:xfrm>
            <a:off x="1981445" y="48365"/>
            <a:ext cx="1419967" cy="787766"/>
          </a:xfrm>
          <a:prstGeom prst="rect">
            <a:avLst/>
          </a:prstGeom>
        </p:spPr>
      </p:pic>
      <p:pic>
        <p:nvPicPr>
          <p:cNvPr id="11" name="Image 10"/>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74920" r="5765"/>
          <a:stretch/>
        </p:blipFill>
        <p:spPr>
          <a:xfrm>
            <a:off x="4426957" y="48365"/>
            <a:ext cx="673957" cy="843237"/>
          </a:xfrm>
          <a:prstGeom prst="rect">
            <a:avLst/>
          </a:prstGeom>
        </p:spPr>
      </p:pic>
      <p:sp>
        <p:nvSpPr>
          <p:cNvPr id="12" name="ZoneTexte 11"/>
          <p:cNvSpPr txBox="1"/>
          <p:nvPr/>
        </p:nvSpPr>
        <p:spPr>
          <a:xfrm>
            <a:off x="8676456" y="6453334"/>
            <a:ext cx="467544" cy="246221"/>
          </a:xfrm>
          <a:prstGeom prst="rect">
            <a:avLst/>
          </a:prstGeom>
          <a:noFill/>
        </p:spPr>
        <p:txBody>
          <a:bodyPr wrap="square" rtlCol="0">
            <a:spAutoFit/>
          </a:bodyPr>
          <a:lstStyle/>
          <a:p>
            <a:r>
              <a:rPr lang="fr-FR" sz="1000" dirty="0" smtClean="0"/>
              <a:t>15</a:t>
            </a:r>
            <a:endParaRPr lang="fr-FR" sz="1000" dirty="0"/>
          </a:p>
        </p:txBody>
      </p:sp>
      <p:sp>
        <p:nvSpPr>
          <p:cNvPr id="13" name="ZoneTexte 12"/>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Tree>
    <p:extLst>
      <p:ext uri="{BB962C8B-B14F-4D97-AF65-F5344CB8AC3E}">
        <p14:creationId xmlns:p14="http://schemas.microsoft.com/office/powerpoint/2010/main" val="1000846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06556" y="1193789"/>
            <a:ext cx="6562725" cy="5476875"/>
          </a:xfrm>
          <a:prstGeom prst="rect">
            <a:avLst/>
          </a:prstGeom>
        </p:spPr>
      </p:pic>
      <p:sp>
        <p:nvSpPr>
          <p:cNvPr id="6" name="ZoneTexte 5"/>
          <p:cNvSpPr txBox="1"/>
          <p:nvPr/>
        </p:nvSpPr>
        <p:spPr>
          <a:xfrm>
            <a:off x="7318301" y="1844824"/>
            <a:ext cx="1547664" cy="3539430"/>
          </a:xfrm>
          <a:prstGeom prst="rect">
            <a:avLst/>
          </a:prstGeom>
          <a:noFill/>
        </p:spPr>
        <p:txBody>
          <a:bodyPr wrap="square" rtlCol="0">
            <a:spAutoFit/>
          </a:bodyPr>
          <a:lstStyle/>
          <a:p>
            <a:r>
              <a:rPr lang="fr-FR" sz="1400" b="1" dirty="0" smtClean="0"/>
              <a:t>Un menu déroulant apparait avec l’ensemble de vos collaborateurs salariés </a:t>
            </a:r>
            <a:r>
              <a:rPr lang="fr-FR" sz="1400" dirty="0" smtClean="0"/>
              <a:t>(enregistrés lors de votre adhésion FNAIM ou mis à jour sur Fnaim.org)</a:t>
            </a:r>
          </a:p>
          <a:p>
            <a:endParaRPr lang="fr-FR" sz="1400" dirty="0"/>
          </a:p>
          <a:p>
            <a:r>
              <a:rPr lang="fr-FR" sz="1400" b="1" dirty="0" smtClean="0"/>
              <a:t>Pour sélectionner le collaborateur, cliquez sur +</a:t>
            </a:r>
          </a:p>
          <a:p>
            <a:endParaRPr lang="fr-FR" sz="1400" dirty="0"/>
          </a:p>
        </p:txBody>
      </p:sp>
      <p:sp>
        <p:nvSpPr>
          <p:cNvPr id="7" name="Rectangle 6"/>
          <p:cNvSpPr/>
          <p:nvPr/>
        </p:nvSpPr>
        <p:spPr>
          <a:xfrm>
            <a:off x="2122780" y="3426037"/>
            <a:ext cx="327992" cy="2189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p:nvPr/>
        </p:nvCxnSpPr>
        <p:spPr>
          <a:xfrm>
            <a:off x="2594788" y="3570053"/>
            <a:ext cx="4474493" cy="15121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3602900" y="6090333"/>
            <a:ext cx="34663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921643" y="2420888"/>
            <a:ext cx="1201137" cy="4185761"/>
          </a:xfrm>
          <a:prstGeom prst="rect">
            <a:avLst/>
          </a:prstGeom>
          <a:solidFill>
            <a:schemeClr val="bg1"/>
          </a:solidFill>
        </p:spPr>
        <p:txBody>
          <a:bodyPr wrap="square" rtlCol="0">
            <a:spAutoFit/>
          </a:bodyPr>
          <a:lstStyle/>
          <a:p>
            <a:r>
              <a:rPr lang="fr-FR" sz="1400" b="1" dirty="0" smtClean="0"/>
              <a:t>Salarié 1</a:t>
            </a:r>
          </a:p>
          <a:p>
            <a:endParaRPr lang="fr-FR" sz="1400" b="1" dirty="0" smtClean="0"/>
          </a:p>
          <a:p>
            <a:r>
              <a:rPr lang="fr-FR" sz="1400" b="1" dirty="0" smtClean="0"/>
              <a:t>Salarié 2</a:t>
            </a:r>
          </a:p>
          <a:p>
            <a:endParaRPr lang="fr-FR" sz="1400" b="1" dirty="0" smtClean="0"/>
          </a:p>
          <a:p>
            <a:r>
              <a:rPr lang="fr-FR" sz="1400" b="1" dirty="0" smtClean="0"/>
              <a:t>Salarié 3</a:t>
            </a:r>
          </a:p>
          <a:p>
            <a:endParaRPr lang="fr-FR" sz="1400" b="1" dirty="0" smtClean="0"/>
          </a:p>
          <a:p>
            <a:r>
              <a:rPr lang="fr-FR" sz="1400" b="1" dirty="0"/>
              <a:t>Salarié </a:t>
            </a:r>
            <a:r>
              <a:rPr lang="fr-FR" sz="1400" b="1" dirty="0" smtClean="0"/>
              <a:t>4</a:t>
            </a:r>
          </a:p>
          <a:p>
            <a:endParaRPr lang="fr-FR" sz="1400" b="1" dirty="0" smtClean="0"/>
          </a:p>
          <a:p>
            <a:r>
              <a:rPr lang="fr-FR" sz="1400" b="1" dirty="0"/>
              <a:t>Salarié </a:t>
            </a:r>
            <a:r>
              <a:rPr lang="fr-FR" sz="1400" b="1" dirty="0" smtClean="0"/>
              <a:t>5</a:t>
            </a:r>
          </a:p>
          <a:p>
            <a:endParaRPr lang="fr-FR" sz="1400" b="1" dirty="0" smtClean="0"/>
          </a:p>
          <a:p>
            <a:r>
              <a:rPr lang="fr-FR" sz="1400" b="1" dirty="0"/>
              <a:t>Salarié </a:t>
            </a:r>
            <a:r>
              <a:rPr lang="fr-FR" sz="1400" b="1" dirty="0" smtClean="0"/>
              <a:t>6</a:t>
            </a:r>
          </a:p>
          <a:p>
            <a:endParaRPr lang="fr-FR" sz="1400" b="1" dirty="0" smtClean="0"/>
          </a:p>
          <a:p>
            <a:r>
              <a:rPr lang="fr-FR" sz="1400" b="1" dirty="0"/>
              <a:t>Salarié </a:t>
            </a:r>
            <a:r>
              <a:rPr lang="fr-FR" sz="1400" b="1" dirty="0" smtClean="0"/>
              <a:t>7</a:t>
            </a:r>
          </a:p>
          <a:p>
            <a:endParaRPr lang="fr-FR" sz="1400" b="1" dirty="0" smtClean="0"/>
          </a:p>
          <a:p>
            <a:r>
              <a:rPr lang="fr-FR" sz="1400" b="1" dirty="0"/>
              <a:t>Salarié </a:t>
            </a:r>
            <a:r>
              <a:rPr lang="fr-FR" sz="1400" b="1" dirty="0" smtClean="0"/>
              <a:t>8</a:t>
            </a:r>
          </a:p>
          <a:p>
            <a:endParaRPr lang="fr-FR" sz="1400" b="1" dirty="0" smtClean="0"/>
          </a:p>
          <a:p>
            <a:r>
              <a:rPr lang="fr-FR" sz="1400" b="1" dirty="0"/>
              <a:t>Salarié </a:t>
            </a:r>
            <a:r>
              <a:rPr lang="fr-FR" sz="1400" b="1" dirty="0" smtClean="0"/>
              <a:t>9</a:t>
            </a:r>
          </a:p>
          <a:p>
            <a:endParaRPr lang="fr-FR" sz="1400" b="1" dirty="0" smtClean="0"/>
          </a:p>
          <a:p>
            <a:r>
              <a:rPr lang="fr-FR" sz="1400" b="1" dirty="0"/>
              <a:t>Salarié </a:t>
            </a:r>
            <a:r>
              <a:rPr lang="fr-FR" sz="1400" b="1" dirty="0" smtClean="0"/>
              <a:t>10</a:t>
            </a:r>
            <a:endParaRPr lang="fr-FR" sz="1400" b="1" dirty="0"/>
          </a:p>
        </p:txBody>
      </p:sp>
      <p:sp>
        <p:nvSpPr>
          <p:cNvPr id="9" name="Rectangle 8"/>
          <p:cNvSpPr/>
          <p:nvPr/>
        </p:nvSpPr>
        <p:spPr>
          <a:xfrm>
            <a:off x="7318301" y="4365104"/>
            <a:ext cx="1644859" cy="1008112"/>
          </a:xfrm>
          <a:prstGeom prst="rect">
            <a:avLst/>
          </a:prstGeom>
          <a:noFill/>
          <a:ln>
            <a:solidFill>
              <a:srgbClr val="89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3185"/>
            <a:ext cx="868969" cy="901286"/>
          </a:xfrm>
          <a:prstGeom prst="rect">
            <a:avLst/>
          </a:prstGeom>
        </p:spPr>
      </p:pic>
      <p:pic>
        <p:nvPicPr>
          <p:cNvPr id="10" name="Image 9"/>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4445" r="51993"/>
          <a:stretch/>
        </p:blipFill>
        <p:spPr>
          <a:xfrm>
            <a:off x="1981445" y="48365"/>
            <a:ext cx="1419967" cy="787766"/>
          </a:xfrm>
          <a:prstGeom prst="rect">
            <a:avLst/>
          </a:prstGeom>
        </p:spPr>
      </p:pic>
      <p:pic>
        <p:nvPicPr>
          <p:cNvPr id="13" name="Image 12"/>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74920" r="5765"/>
          <a:stretch/>
        </p:blipFill>
        <p:spPr>
          <a:xfrm>
            <a:off x="4426957" y="48365"/>
            <a:ext cx="673957" cy="843237"/>
          </a:xfrm>
          <a:prstGeom prst="rect">
            <a:avLst/>
          </a:prstGeom>
        </p:spPr>
      </p:pic>
      <p:sp>
        <p:nvSpPr>
          <p:cNvPr id="16" name="ZoneTexte 15"/>
          <p:cNvSpPr txBox="1"/>
          <p:nvPr/>
        </p:nvSpPr>
        <p:spPr>
          <a:xfrm>
            <a:off x="8676455" y="6453334"/>
            <a:ext cx="438529" cy="246221"/>
          </a:xfrm>
          <a:prstGeom prst="rect">
            <a:avLst/>
          </a:prstGeom>
          <a:noFill/>
        </p:spPr>
        <p:txBody>
          <a:bodyPr wrap="square" rtlCol="0">
            <a:spAutoFit/>
          </a:bodyPr>
          <a:lstStyle/>
          <a:p>
            <a:r>
              <a:rPr lang="fr-FR" sz="1000" dirty="0" smtClean="0"/>
              <a:t>16</a:t>
            </a:r>
            <a:endParaRPr lang="fr-FR" sz="1000" dirty="0"/>
          </a:p>
        </p:txBody>
      </p:sp>
      <p:pic>
        <p:nvPicPr>
          <p:cNvPr id="18" name="Image 17"/>
          <p:cNvPicPr>
            <a:picLocks noChangeAspect="1"/>
          </p:cNvPicPr>
          <p:nvPr/>
        </p:nvPicPr>
        <p:blipFill>
          <a:blip r:embed="rId6"/>
          <a:stretch>
            <a:fillRect/>
          </a:stretch>
        </p:blipFill>
        <p:spPr>
          <a:xfrm>
            <a:off x="7090680" y="5859662"/>
            <a:ext cx="372289" cy="372289"/>
          </a:xfrm>
          <a:prstGeom prst="rect">
            <a:avLst/>
          </a:prstGeom>
        </p:spPr>
      </p:pic>
      <p:sp>
        <p:nvSpPr>
          <p:cNvPr id="2" name="Rectangle 1"/>
          <p:cNvSpPr/>
          <p:nvPr/>
        </p:nvSpPr>
        <p:spPr>
          <a:xfrm>
            <a:off x="7462969" y="5633375"/>
            <a:ext cx="1836991" cy="830997"/>
          </a:xfrm>
          <a:prstGeom prst="rect">
            <a:avLst/>
          </a:prstGeom>
        </p:spPr>
        <p:txBody>
          <a:bodyPr wrap="square">
            <a:spAutoFit/>
          </a:bodyPr>
          <a:lstStyle/>
          <a:p>
            <a:r>
              <a:rPr lang="fr-FR" sz="1200" i="1" dirty="0">
                <a:solidFill>
                  <a:srgbClr val="89A3C7"/>
                </a:solidFill>
              </a:rPr>
              <a:t>Si votre collaborateur salarié n’apparait </a:t>
            </a:r>
            <a:r>
              <a:rPr lang="fr-FR" sz="1200" i="1" dirty="0" smtClean="0">
                <a:solidFill>
                  <a:srgbClr val="89A3C7"/>
                </a:solidFill>
              </a:rPr>
              <a:t>pas</a:t>
            </a:r>
          </a:p>
          <a:p>
            <a:r>
              <a:rPr lang="fr-FR" sz="1200" i="1" dirty="0" smtClean="0">
                <a:solidFill>
                  <a:srgbClr val="89A3C7"/>
                </a:solidFill>
              </a:rPr>
              <a:t>sur </a:t>
            </a:r>
            <a:r>
              <a:rPr lang="fr-FR" sz="1200" i="1" dirty="0">
                <a:solidFill>
                  <a:srgbClr val="89A3C7"/>
                </a:solidFill>
              </a:rPr>
              <a:t>la liste,</a:t>
            </a:r>
          </a:p>
          <a:p>
            <a:r>
              <a:rPr lang="fr-FR" sz="1200" i="1" dirty="0">
                <a:solidFill>
                  <a:srgbClr val="89A3C7"/>
                </a:solidFill>
              </a:rPr>
              <a:t>Cliquez sur </a:t>
            </a:r>
            <a:r>
              <a:rPr lang="fr-FR" sz="1200" i="1" dirty="0" smtClean="0">
                <a:solidFill>
                  <a:srgbClr val="89A3C7"/>
                </a:solidFill>
              </a:rPr>
              <a:t>ajouter</a:t>
            </a:r>
          </a:p>
        </p:txBody>
      </p:sp>
    </p:spTree>
    <p:extLst>
      <p:ext uri="{BB962C8B-B14F-4D97-AF65-F5344CB8AC3E}">
        <p14:creationId xmlns:p14="http://schemas.microsoft.com/office/powerpoint/2010/main" val="1458722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452788" y="2001494"/>
            <a:ext cx="2491582" cy="4185761"/>
          </a:xfrm>
          <a:prstGeom prst="rect">
            <a:avLst/>
          </a:prstGeom>
          <a:noFill/>
        </p:spPr>
        <p:txBody>
          <a:bodyPr wrap="square" rtlCol="0">
            <a:spAutoFit/>
          </a:bodyPr>
          <a:lstStyle/>
          <a:p>
            <a:endParaRPr lang="fr-FR" sz="1400" dirty="0"/>
          </a:p>
          <a:p>
            <a:endParaRPr lang="fr-FR" sz="1400" dirty="0" smtClean="0"/>
          </a:p>
          <a:p>
            <a:r>
              <a:rPr lang="fr-FR" sz="1400" b="1" dirty="0"/>
              <a:t>V</a:t>
            </a:r>
            <a:r>
              <a:rPr lang="fr-FR" sz="1400" b="1" dirty="0" smtClean="0"/>
              <a:t>otre collaborateur salarié n’apparait pas sur la liste ?</a:t>
            </a:r>
          </a:p>
          <a:p>
            <a:endParaRPr lang="fr-FR" sz="1400" b="1" dirty="0" smtClean="0"/>
          </a:p>
          <a:p>
            <a:endParaRPr lang="fr-FR" sz="1400" dirty="0" smtClean="0"/>
          </a:p>
          <a:p>
            <a:endParaRPr lang="fr-FR" sz="1400" dirty="0"/>
          </a:p>
          <a:p>
            <a:endParaRPr lang="fr-FR" sz="1400" dirty="0" smtClean="0"/>
          </a:p>
          <a:p>
            <a:r>
              <a:rPr lang="fr-FR" sz="1400" dirty="0" smtClean="0"/>
              <a:t>Renseignez les champs dans </a:t>
            </a:r>
            <a:r>
              <a:rPr lang="fr-FR" sz="1400" b="1" dirty="0" smtClean="0"/>
              <a:t>Ajoutez un collaborateur salarié à votre liste </a:t>
            </a:r>
            <a:r>
              <a:rPr lang="fr-FR" sz="1400" dirty="0" smtClean="0"/>
              <a:t>et</a:t>
            </a:r>
          </a:p>
          <a:p>
            <a:r>
              <a:rPr lang="fr-FR" sz="1400" dirty="0" smtClean="0"/>
              <a:t>Cliquez sur </a:t>
            </a:r>
            <a:r>
              <a:rPr lang="fr-FR" sz="1400" b="1" dirty="0" smtClean="0"/>
              <a:t>AJOUTER</a:t>
            </a:r>
          </a:p>
          <a:p>
            <a:endParaRPr lang="fr-FR" sz="1400" dirty="0"/>
          </a:p>
          <a:p>
            <a:r>
              <a:rPr lang="fr-FR" sz="1400" dirty="0" smtClean="0"/>
              <a:t>Il sera automatiquement ajouter à la liste</a:t>
            </a:r>
          </a:p>
          <a:p>
            <a:endParaRPr lang="fr-FR" sz="1400" dirty="0" smtClean="0"/>
          </a:p>
          <a:p>
            <a:endParaRPr lang="fr-FR" sz="1400" dirty="0"/>
          </a:p>
          <a:p>
            <a:endParaRPr lang="fr-FR" sz="1400" dirty="0" smtClean="0"/>
          </a:p>
          <a:p>
            <a:endParaRPr lang="fr-FR" sz="1400" dirty="0"/>
          </a:p>
        </p:txBody>
      </p:sp>
      <p:pic>
        <p:nvPicPr>
          <p:cNvPr id="9" name="Image 8"/>
          <p:cNvPicPr>
            <a:picLocks noChangeAspect="1"/>
          </p:cNvPicPr>
          <p:nvPr/>
        </p:nvPicPr>
        <p:blipFill>
          <a:blip r:embed="rId2"/>
          <a:stretch>
            <a:fillRect/>
          </a:stretch>
        </p:blipFill>
        <p:spPr>
          <a:xfrm>
            <a:off x="1043608" y="1257941"/>
            <a:ext cx="4723416" cy="5256584"/>
          </a:xfrm>
          <a:prstGeom prst="rect">
            <a:avLst/>
          </a:prstGeom>
        </p:spPr>
      </p:pic>
      <p:pic>
        <p:nvPicPr>
          <p:cNvPr id="10" name="Image 9"/>
          <p:cNvPicPr>
            <a:picLocks noChangeAspect="1"/>
          </p:cNvPicPr>
          <p:nvPr/>
        </p:nvPicPr>
        <p:blipFill rotWithShape="1">
          <a:blip r:embed="rId3"/>
          <a:srcRect l="6583" t="15777" r="69278" b="59235"/>
          <a:stretch/>
        </p:blipFill>
        <p:spPr>
          <a:xfrm>
            <a:off x="549563" y="2456486"/>
            <a:ext cx="1584177" cy="1368558"/>
          </a:xfrm>
          <a:prstGeom prst="rect">
            <a:avLst/>
          </a:prstGeom>
        </p:spPr>
      </p:pic>
      <p:sp>
        <p:nvSpPr>
          <p:cNvPr id="7" name="Rectangle 6"/>
          <p:cNvSpPr/>
          <p:nvPr/>
        </p:nvSpPr>
        <p:spPr>
          <a:xfrm>
            <a:off x="357844" y="2521218"/>
            <a:ext cx="1775897" cy="15558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p:cNvCxnSpPr/>
          <p:nvPr/>
        </p:nvCxnSpPr>
        <p:spPr>
          <a:xfrm flipV="1">
            <a:off x="2154132" y="2951988"/>
            <a:ext cx="4202796" cy="555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323174" y="4662063"/>
            <a:ext cx="2816777" cy="1852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p:nvPr/>
        </p:nvCxnSpPr>
        <p:spPr>
          <a:xfrm flipV="1">
            <a:off x="4139951" y="3911133"/>
            <a:ext cx="2121118" cy="16998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29171" y="2743515"/>
            <a:ext cx="1035491" cy="1200329"/>
          </a:xfrm>
          <a:prstGeom prst="rect">
            <a:avLst/>
          </a:prstGeom>
          <a:solidFill>
            <a:schemeClr val="bg1"/>
          </a:solidFill>
        </p:spPr>
        <p:txBody>
          <a:bodyPr wrap="square">
            <a:spAutoFit/>
          </a:bodyPr>
          <a:lstStyle/>
          <a:p>
            <a:r>
              <a:rPr lang="fr-FR" b="1" dirty="0"/>
              <a:t>Salarié 1</a:t>
            </a:r>
          </a:p>
          <a:p>
            <a:r>
              <a:rPr lang="fr-FR" b="1" dirty="0" smtClean="0"/>
              <a:t>Salarié </a:t>
            </a:r>
            <a:r>
              <a:rPr lang="fr-FR" b="1" dirty="0"/>
              <a:t>2</a:t>
            </a:r>
          </a:p>
          <a:p>
            <a:r>
              <a:rPr lang="fr-FR" b="1" dirty="0" smtClean="0"/>
              <a:t>Salarié </a:t>
            </a:r>
            <a:r>
              <a:rPr lang="fr-FR" b="1" dirty="0"/>
              <a:t>3</a:t>
            </a:r>
          </a:p>
          <a:p>
            <a:r>
              <a:rPr lang="fr-FR" b="1" dirty="0" smtClean="0"/>
              <a:t>Salarié </a:t>
            </a:r>
            <a:r>
              <a:rPr lang="fr-FR" b="1" dirty="0"/>
              <a:t>4</a:t>
            </a:r>
          </a:p>
        </p:txBody>
      </p:sp>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13185"/>
            <a:ext cx="868969" cy="901286"/>
          </a:xfrm>
          <a:prstGeom prst="rect">
            <a:avLst/>
          </a:prstGeom>
        </p:spPr>
      </p:pic>
      <p:sp>
        <p:nvSpPr>
          <p:cNvPr id="4" name="Rectangle 3"/>
          <p:cNvSpPr/>
          <p:nvPr/>
        </p:nvSpPr>
        <p:spPr>
          <a:xfrm>
            <a:off x="6452788" y="3429000"/>
            <a:ext cx="2367684"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4445" r="51993"/>
          <a:stretch/>
        </p:blipFill>
        <p:spPr>
          <a:xfrm>
            <a:off x="1981445" y="48365"/>
            <a:ext cx="1419967" cy="787766"/>
          </a:xfrm>
          <a:prstGeom prst="rect">
            <a:avLst/>
          </a:prstGeom>
        </p:spPr>
      </p:pic>
      <p:pic>
        <p:nvPicPr>
          <p:cNvPr id="16" name="Image 15"/>
          <p:cNvPicPr>
            <a:picLocks noChangeAspect="1"/>
          </p:cNvPicPr>
          <p:nvPr/>
        </p:nvPicPr>
        <p:blipFill rotWithShape="1">
          <a:blip r:embed="rId6" cstate="print">
            <a:biLevel thresh="25000"/>
            <a:extLst>
              <a:ext uri="{28A0092B-C50C-407E-A947-70E740481C1C}">
                <a14:useLocalDpi xmlns:a14="http://schemas.microsoft.com/office/drawing/2010/main" val="0"/>
              </a:ext>
            </a:extLst>
          </a:blip>
          <a:srcRect l="74920" r="5765"/>
          <a:stretch/>
        </p:blipFill>
        <p:spPr>
          <a:xfrm>
            <a:off x="4426957" y="48365"/>
            <a:ext cx="673957" cy="843237"/>
          </a:xfrm>
          <a:prstGeom prst="rect">
            <a:avLst/>
          </a:prstGeom>
        </p:spPr>
      </p:pic>
      <p:sp>
        <p:nvSpPr>
          <p:cNvPr id="17" name="ZoneTexte 16"/>
          <p:cNvSpPr txBox="1"/>
          <p:nvPr/>
        </p:nvSpPr>
        <p:spPr>
          <a:xfrm>
            <a:off x="8586700" y="6483421"/>
            <a:ext cx="467544" cy="246221"/>
          </a:xfrm>
          <a:prstGeom prst="rect">
            <a:avLst/>
          </a:prstGeom>
          <a:noFill/>
        </p:spPr>
        <p:txBody>
          <a:bodyPr wrap="square" rtlCol="0">
            <a:spAutoFit/>
          </a:bodyPr>
          <a:lstStyle/>
          <a:p>
            <a:r>
              <a:rPr lang="fr-FR" sz="1000" dirty="0" smtClean="0"/>
              <a:t>17</a:t>
            </a:r>
            <a:endParaRPr lang="fr-FR" sz="1000" dirty="0"/>
          </a:p>
        </p:txBody>
      </p:sp>
      <p:pic>
        <p:nvPicPr>
          <p:cNvPr id="19" name="Image 18"/>
          <p:cNvPicPr>
            <a:picLocks noChangeAspect="1"/>
          </p:cNvPicPr>
          <p:nvPr/>
        </p:nvPicPr>
        <p:blipFill>
          <a:blip r:embed="rId7"/>
          <a:stretch>
            <a:fillRect/>
          </a:stretch>
        </p:blipFill>
        <p:spPr>
          <a:xfrm>
            <a:off x="7326290" y="2036890"/>
            <a:ext cx="372289" cy="372289"/>
          </a:xfrm>
          <a:prstGeom prst="rect">
            <a:avLst/>
          </a:prstGeom>
        </p:spPr>
      </p:pic>
    </p:spTree>
    <p:extLst>
      <p:ext uri="{BB962C8B-B14F-4D97-AF65-F5344CB8AC3E}">
        <p14:creationId xmlns:p14="http://schemas.microsoft.com/office/powerpoint/2010/main" val="759322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864160" y="1412776"/>
            <a:ext cx="4968552" cy="5336026"/>
          </a:xfrm>
          <a:prstGeom prst="rect">
            <a:avLst/>
          </a:prstGeom>
        </p:spPr>
      </p:pic>
      <p:sp>
        <p:nvSpPr>
          <p:cNvPr id="6" name="ZoneTexte 5"/>
          <p:cNvSpPr txBox="1"/>
          <p:nvPr/>
        </p:nvSpPr>
        <p:spPr>
          <a:xfrm>
            <a:off x="6300192" y="3708901"/>
            <a:ext cx="2016224" cy="1600438"/>
          </a:xfrm>
          <a:prstGeom prst="rect">
            <a:avLst/>
          </a:prstGeom>
          <a:noFill/>
          <a:ln>
            <a:solidFill>
              <a:srgbClr val="89A3C7"/>
            </a:solidFill>
          </a:ln>
        </p:spPr>
        <p:txBody>
          <a:bodyPr wrap="square" rtlCol="0">
            <a:spAutoFit/>
          </a:bodyPr>
          <a:lstStyle/>
          <a:p>
            <a:r>
              <a:rPr lang="fr-FR" sz="1400" dirty="0" smtClean="0"/>
              <a:t>Une fois votre (ou vos) collaborateur(s )inscrits, cliquez sur </a:t>
            </a:r>
          </a:p>
          <a:p>
            <a:r>
              <a:rPr lang="fr-FR" sz="1400" b="1" dirty="0" smtClean="0"/>
              <a:t>PASSER AU RÉGLEMENT</a:t>
            </a:r>
          </a:p>
          <a:p>
            <a:endParaRPr lang="fr-FR" sz="1400" dirty="0"/>
          </a:p>
          <a:p>
            <a:endParaRPr lang="fr-FR" sz="1400" dirty="0" smtClean="0"/>
          </a:p>
          <a:p>
            <a:endParaRPr lang="fr-FR" sz="1400" dirty="0"/>
          </a:p>
        </p:txBody>
      </p:sp>
      <p:sp>
        <p:nvSpPr>
          <p:cNvPr id="8" name="Rectangle 7"/>
          <p:cNvSpPr/>
          <p:nvPr/>
        </p:nvSpPr>
        <p:spPr>
          <a:xfrm>
            <a:off x="4204593" y="4509120"/>
            <a:ext cx="1447527" cy="378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187624" y="3309859"/>
            <a:ext cx="3016969" cy="964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p:nvCxnSpPr>
        <p:spPr>
          <a:xfrm>
            <a:off x="4211960" y="3792284"/>
            <a:ext cx="1656184" cy="833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03648" y="3837917"/>
            <a:ext cx="1035491" cy="369332"/>
          </a:xfrm>
          <a:prstGeom prst="rect">
            <a:avLst/>
          </a:prstGeom>
          <a:solidFill>
            <a:schemeClr val="bg1"/>
          </a:solidFill>
        </p:spPr>
        <p:txBody>
          <a:bodyPr wrap="square">
            <a:spAutoFit/>
          </a:bodyPr>
          <a:lstStyle/>
          <a:p>
            <a:r>
              <a:rPr lang="fr-FR" b="1" dirty="0">
                <a:solidFill>
                  <a:schemeClr val="tx1">
                    <a:lumMod val="65000"/>
                    <a:lumOff val="35000"/>
                  </a:schemeClr>
                </a:solidFill>
              </a:rPr>
              <a:t>Salarié </a:t>
            </a:r>
            <a:r>
              <a:rPr lang="fr-FR" b="1" dirty="0" smtClean="0">
                <a:solidFill>
                  <a:schemeClr val="tx1">
                    <a:lumMod val="65000"/>
                    <a:lumOff val="35000"/>
                  </a:schemeClr>
                </a:solidFill>
              </a:rPr>
              <a:t>1</a:t>
            </a:r>
            <a:endParaRPr lang="fr-FR" b="1" dirty="0">
              <a:solidFill>
                <a:schemeClr val="tx1">
                  <a:lumMod val="65000"/>
                  <a:lumOff val="35000"/>
                </a:schemeClr>
              </a:solidFill>
            </a:endParaRPr>
          </a:p>
        </p:txBody>
      </p:sp>
      <p:sp>
        <p:nvSpPr>
          <p:cNvPr id="12" name="Rectangle 11"/>
          <p:cNvSpPr/>
          <p:nvPr/>
        </p:nvSpPr>
        <p:spPr>
          <a:xfrm>
            <a:off x="2906619" y="3837917"/>
            <a:ext cx="1035491" cy="369332"/>
          </a:xfrm>
          <a:prstGeom prst="rect">
            <a:avLst/>
          </a:prstGeom>
          <a:solidFill>
            <a:schemeClr val="bg1"/>
          </a:solidFill>
        </p:spPr>
        <p:txBody>
          <a:bodyPr wrap="square">
            <a:spAutoFit/>
          </a:bodyPr>
          <a:lstStyle/>
          <a:p>
            <a:r>
              <a:rPr lang="fr-FR" b="1" dirty="0">
                <a:solidFill>
                  <a:schemeClr val="tx1">
                    <a:lumMod val="65000"/>
                    <a:lumOff val="35000"/>
                  </a:schemeClr>
                </a:solidFill>
              </a:rPr>
              <a:t>Salarié 2</a:t>
            </a: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3185"/>
            <a:ext cx="868969" cy="901286"/>
          </a:xfrm>
          <a:prstGeom prst="rect">
            <a:avLst/>
          </a:prstGeom>
        </p:spPr>
      </p:pic>
      <p:pic>
        <p:nvPicPr>
          <p:cNvPr id="14" name="Image 13"/>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4445" r="51993"/>
          <a:stretch/>
        </p:blipFill>
        <p:spPr>
          <a:xfrm>
            <a:off x="1981445" y="48365"/>
            <a:ext cx="1419967" cy="787766"/>
          </a:xfrm>
          <a:prstGeom prst="rect">
            <a:avLst/>
          </a:prstGeom>
        </p:spPr>
      </p:pic>
      <p:pic>
        <p:nvPicPr>
          <p:cNvPr id="15" name="Image 14"/>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74920" r="5765"/>
          <a:stretch/>
        </p:blipFill>
        <p:spPr>
          <a:xfrm>
            <a:off x="4426957" y="48365"/>
            <a:ext cx="673957" cy="843237"/>
          </a:xfrm>
          <a:prstGeom prst="rect">
            <a:avLst/>
          </a:prstGeom>
        </p:spPr>
      </p:pic>
      <p:sp>
        <p:nvSpPr>
          <p:cNvPr id="18" name="ZoneTexte 17"/>
          <p:cNvSpPr txBox="1"/>
          <p:nvPr/>
        </p:nvSpPr>
        <p:spPr>
          <a:xfrm>
            <a:off x="8676456" y="6453334"/>
            <a:ext cx="467544" cy="246221"/>
          </a:xfrm>
          <a:prstGeom prst="rect">
            <a:avLst/>
          </a:prstGeom>
          <a:noFill/>
        </p:spPr>
        <p:txBody>
          <a:bodyPr wrap="square" rtlCol="0">
            <a:spAutoFit/>
          </a:bodyPr>
          <a:lstStyle/>
          <a:p>
            <a:r>
              <a:rPr lang="fr-FR" sz="1000" dirty="0" smtClean="0"/>
              <a:t>18</a:t>
            </a:r>
            <a:endParaRPr lang="fr-FR" sz="1000" dirty="0"/>
          </a:p>
        </p:txBody>
      </p:sp>
    </p:spTree>
    <p:extLst>
      <p:ext uri="{BB962C8B-B14F-4D97-AF65-F5344CB8AC3E}">
        <p14:creationId xmlns:p14="http://schemas.microsoft.com/office/powerpoint/2010/main" val="484885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srcRect b="3707"/>
          <a:stretch/>
        </p:blipFill>
        <p:spPr>
          <a:xfrm>
            <a:off x="611560" y="1244958"/>
            <a:ext cx="6143573" cy="4992354"/>
          </a:xfrm>
          <a:prstGeom prst="rect">
            <a:avLst/>
          </a:prstGeom>
        </p:spPr>
      </p:pic>
      <p:sp>
        <p:nvSpPr>
          <p:cNvPr id="7" name="Rectangle 6"/>
          <p:cNvSpPr/>
          <p:nvPr/>
        </p:nvSpPr>
        <p:spPr>
          <a:xfrm>
            <a:off x="7092280" y="1412776"/>
            <a:ext cx="1872208" cy="5447645"/>
          </a:xfrm>
          <a:prstGeom prst="rect">
            <a:avLst/>
          </a:prstGeom>
        </p:spPr>
        <p:txBody>
          <a:bodyPr wrap="square">
            <a:spAutoFit/>
          </a:bodyPr>
          <a:lstStyle/>
          <a:p>
            <a:endParaRPr lang="fr-FR" sz="1400" dirty="0"/>
          </a:p>
          <a:p>
            <a:r>
              <a:rPr lang="fr-FR" sz="1400" dirty="0" smtClean="0"/>
              <a:t>Pour procéder au règlement, 2 modes s’offrent à vous :</a:t>
            </a:r>
          </a:p>
          <a:p>
            <a:r>
              <a:rPr lang="fr-FR" sz="1400" b="1" dirty="0" smtClean="0"/>
              <a:t>1/ par virement</a:t>
            </a:r>
          </a:p>
          <a:p>
            <a:r>
              <a:rPr lang="fr-FR" sz="1400" b="1" dirty="0" smtClean="0"/>
              <a:t>2/ par carte bancaire</a:t>
            </a:r>
          </a:p>
          <a:p>
            <a:endParaRPr lang="fr-FR" sz="1400" dirty="0"/>
          </a:p>
          <a:p>
            <a:endParaRPr lang="fr-FR" sz="1400" dirty="0" smtClean="0"/>
          </a:p>
          <a:p>
            <a:endParaRPr lang="fr-FR" sz="1400" dirty="0"/>
          </a:p>
          <a:p>
            <a:endParaRPr lang="fr-FR" sz="1400" dirty="0">
              <a:solidFill>
                <a:srgbClr val="89A3C7"/>
              </a:solidFill>
            </a:endParaRPr>
          </a:p>
          <a:p>
            <a:endParaRPr lang="fr-FR" sz="1400" dirty="0" smtClean="0">
              <a:solidFill>
                <a:srgbClr val="89A3C7"/>
              </a:solidFill>
            </a:endParaRPr>
          </a:p>
          <a:p>
            <a:endParaRPr lang="fr-FR" sz="1400" dirty="0" smtClean="0">
              <a:solidFill>
                <a:srgbClr val="89A3C7"/>
              </a:solidFill>
            </a:endParaRPr>
          </a:p>
          <a:p>
            <a:r>
              <a:rPr lang="fr-FR" sz="1400" dirty="0" smtClean="0">
                <a:solidFill>
                  <a:srgbClr val="89A3C7"/>
                </a:solidFill>
              </a:rPr>
              <a:t>Si </a:t>
            </a:r>
            <a:r>
              <a:rPr lang="fr-FR" sz="1400" dirty="0">
                <a:solidFill>
                  <a:srgbClr val="89A3C7"/>
                </a:solidFill>
              </a:rPr>
              <a:t>vous souhaitez modifier votre commande, retirer ou ajouter un participant vous devez annuler votre commande et en effectuer une nouvelle en cliquant </a:t>
            </a:r>
            <a:r>
              <a:rPr lang="fr-FR" sz="1400" dirty="0" smtClean="0">
                <a:solidFill>
                  <a:srgbClr val="89A3C7"/>
                </a:solidFill>
              </a:rPr>
              <a:t>sur</a:t>
            </a:r>
          </a:p>
          <a:p>
            <a:r>
              <a:rPr lang="fr-FR" sz="1400" b="1" dirty="0" smtClean="0">
                <a:solidFill>
                  <a:srgbClr val="89A3C7"/>
                </a:solidFill>
              </a:rPr>
              <a:t>RETOUR/ MODIFIER</a:t>
            </a:r>
          </a:p>
          <a:p>
            <a:endParaRPr lang="fr-FR" dirty="0" smtClean="0">
              <a:solidFill>
                <a:srgbClr val="FF0000"/>
              </a:solidFill>
            </a:endParaRPr>
          </a:p>
          <a:p>
            <a:endParaRPr lang="fr-FR" dirty="0"/>
          </a:p>
          <a:p>
            <a:endParaRPr lang="fr-FR" dirty="0"/>
          </a:p>
        </p:txBody>
      </p:sp>
      <p:sp>
        <p:nvSpPr>
          <p:cNvPr id="11" name="Rectangle 10"/>
          <p:cNvSpPr/>
          <p:nvPr/>
        </p:nvSpPr>
        <p:spPr>
          <a:xfrm>
            <a:off x="899592" y="4140112"/>
            <a:ext cx="1447527" cy="378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2383123" y="4149358"/>
            <a:ext cx="504056" cy="369332"/>
          </a:xfrm>
          <a:prstGeom prst="rect">
            <a:avLst/>
          </a:prstGeom>
          <a:noFill/>
        </p:spPr>
        <p:txBody>
          <a:bodyPr wrap="square" rtlCol="0">
            <a:spAutoFit/>
          </a:bodyPr>
          <a:lstStyle/>
          <a:p>
            <a:r>
              <a:rPr lang="fr-FR" dirty="0" smtClean="0">
                <a:solidFill>
                  <a:srgbClr val="FF0000"/>
                </a:solidFill>
              </a:rPr>
              <a:t>1</a:t>
            </a:r>
            <a:endParaRPr lang="fr-FR" dirty="0">
              <a:solidFill>
                <a:srgbClr val="FF0000"/>
              </a:solidFill>
            </a:endParaRPr>
          </a:p>
        </p:txBody>
      </p:sp>
      <p:sp>
        <p:nvSpPr>
          <p:cNvPr id="13" name="ZoneTexte 12"/>
          <p:cNvSpPr txBox="1"/>
          <p:nvPr/>
        </p:nvSpPr>
        <p:spPr>
          <a:xfrm>
            <a:off x="8712460" y="5661248"/>
            <a:ext cx="504056" cy="369332"/>
          </a:xfrm>
          <a:prstGeom prst="rect">
            <a:avLst/>
          </a:prstGeom>
          <a:noFill/>
        </p:spPr>
        <p:txBody>
          <a:bodyPr wrap="square" rtlCol="0">
            <a:spAutoFit/>
          </a:bodyPr>
          <a:lstStyle/>
          <a:p>
            <a:r>
              <a:rPr lang="fr-FR" dirty="0" smtClean="0">
                <a:solidFill>
                  <a:srgbClr val="FF0000"/>
                </a:solidFill>
              </a:rPr>
              <a:t>1</a:t>
            </a:r>
            <a:endParaRPr lang="fr-FR" dirty="0">
              <a:solidFill>
                <a:srgbClr val="FF0000"/>
              </a:solidFill>
            </a:endParaRP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864096" cy="896232"/>
          </a:xfrm>
          <a:prstGeom prst="rect">
            <a:avLst/>
          </a:prstGeom>
        </p:spPr>
      </p:pic>
      <p:sp>
        <p:nvSpPr>
          <p:cNvPr id="2" name="Rectangle 1"/>
          <p:cNvSpPr/>
          <p:nvPr/>
        </p:nvSpPr>
        <p:spPr>
          <a:xfrm>
            <a:off x="7092280" y="1412776"/>
            <a:ext cx="1872208"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stretch>
            <a:fillRect/>
          </a:stretch>
        </p:blipFill>
        <p:spPr>
          <a:xfrm>
            <a:off x="7561044" y="3615845"/>
            <a:ext cx="444974" cy="408246"/>
          </a:xfrm>
          <a:prstGeom prst="rect">
            <a:avLst/>
          </a:prstGeom>
        </p:spPr>
      </p:pic>
      <p:pic>
        <p:nvPicPr>
          <p:cNvPr id="10" name="Image 9"/>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4445" t="-2739" r="30048"/>
          <a:stretch/>
        </p:blipFill>
        <p:spPr>
          <a:xfrm>
            <a:off x="2051720" y="0"/>
            <a:ext cx="2398431" cy="909069"/>
          </a:xfrm>
          <a:prstGeom prst="rect">
            <a:avLst/>
          </a:prstGeom>
        </p:spPr>
      </p:pic>
      <p:sp>
        <p:nvSpPr>
          <p:cNvPr id="14" name="ZoneTexte 13"/>
          <p:cNvSpPr txBox="1"/>
          <p:nvPr/>
        </p:nvSpPr>
        <p:spPr>
          <a:xfrm>
            <a:off x="8676456" y="6453334"/>
            <a:ext cx="360040" cy="246221"/>
          </a:xfrm>
          <a:prstGeom prst="rect">
            <a:avLst/>
          </a:prstGeom>
          <a:noFill/>
        </p:spPr>
        <p:txBody>
          <a:bodyPr wrap="square" rtlCol="0">
            <a:spAutoFit/>
          </a:bodyPr>
          <a:lstStyle/>
          <a:p>
            <a:r>
              <a:rPr lang="fr-FR" sz="1000" dirty="0" smtClean="0"/>
              <a:t>19</a:t>
            </a:r>
            <a:endParaRPr lang="fr-FR" sz="1000" dirty="0"/>
          </a:p>
        </p:txBody>
      </p:sp>
      <p:sp>
        <p:nvSpPr>
          <p:cNvPr id="16" name="ZoneTexte 15"/>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Tree>
    <p:extLst>
      <p:ext uri="{BB962C8B-B14F-4D97-AF65-F5344CB8AC3E}">
        <p14:creationId xmlns:p14="http://schemas.microsoft.com/office/powerpoint/2010/main" val="1256544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7"/>
          </p:nvPr>
        </p:nvSpPr>
        <p:spPr/>
        <p:txBody>
          <a:bodyPr>
            <a:normAutofit/>
          </a:bodyPr>
          <a:lstStyle/>
          <a:p>
            <a:pPr marL="0" indent="0">
              <a:buNone/>
            </a:pPr>
            <a:r>
              <a:rPr lang="fr-FR" sz="4400" b="1" dirty="0" smtClean="0">
                <a:solidFill>
                  <a:srgbClr val="5BB1CD"/>
                </a:solidFill>
              </a:rPr>
              <a:t>Sommaire</a:t>
            </a:r>
            <a:endParaRPr lang="fr-FR" sz="4400" b="1" dirty="0">
              <a:solidFill>
                <a:srgbClr val="5BB1CD"/>
              </a:solidFill>
            </a:endParaRPr>
          </a:p>
        </p:txBody>
      </p:sp>
      <p:sp>
        <p:nvSpPr>
          <p:cNvPr id="5" name="ZoneTexte 4"/>
          <p:cNvSpPr txBox="1"/>
          <p:nvPr/>
        </p:nvSpPr>
        <p:spPr>
          <a:xfrm>
            <a:off x="1475656" y="2636912"/>
            <a:ext cx="9082743" cy="2554545"/>
          </a:xfrm>
          <a:prstGeom prst="rect">
            <a:avLst/>
          </a:prstGeom>
          <a:noFill/>
        </p:spPr>
        <p:txBody>
          <a:bodyPr wrap="square" rtlCol="0">
            <a:spAutoFit/>
          </a:bodyPr>
          <a:lstStyle/>
          <a:p>
            <a:r>
              <a:rPr lang="fr-FR" sz="2000" b="1" dirty="0" smtClean="0">
                <a:solidFill>
                  <a:srgbClr val="5BB1CD"/>
                </a:solidFill>
              </a:rPr>
              <a:t>Qui peut s’inscrire ? 			P 3</a:t>
            </a:r>
          </a:p>
          <a:p>
            <a:r>
              <a:rPr lang="fr-FR" sz="2000" b="1" dirty="0" smtClean="0">
                <a:solidFill>
                  <a:srgbClr val="5BB1CD"/>
                </a:solidFill>
              </a:rPr>
              <a:t>Comment s’inscrire ?</a:t>
            </a:r>
          </a:p>
          <a:p>
            <a:r>
              <a:rPr lang="fr-FR" sz="2000" dirty="0" smtClean="0">
                <a:solidFill>
                  <a:srgbClr val="5BB1CD"/>
                </a:solidFill>
              </a:rPr>
              <a:t>	Je recherche ma formation	P </a:t>
            </a:r>
            <a:r>
              <a:rPr lang="fr-FR" sz="2000" dirty="0">
                <a:solidFill>
                  <a:srgbClr val="5BB1CD"/>
                </a:solidFill>
              </a:rPr>
              <a:t>6</a:t>
            </a:r>
            <a:endParaRPr lang="fr-FR" sz="2000" dirty="0" smtClean="0">
              <a:solidFill>
                <a:srgbClr val="5BB1CD"/>
              </a:solidFill>
            </a:endParaRPr>
          </a:p>
          <a:p>
            <a:r>
              <a:rPr lang="fr-FR" sz="2000" dirty="0" smtClean="0">
                <a:solidFill>
                  <a:srgbClr val="5BB1CD"/>
                </a:solidFill>
              </a:rPr>
              <a:t>	Je m’identifie 			P </a:t>
            </a:r>
            <a:r>
              <a:rPr lang="fr-FR" sz="2000" dirty="0" smtClean="0">
                <a:solidFill>
                  <a:srgbClr val="5BB1CD"/>
                </a:solidFill>
              </a:rPr>
              <a:t>10</a:t>
            </a:r>
            <a:r>
              <a:rPr lang="fr-FR" sz="2000" dirty="0" smtClean="0">
                <a:solidFill>
                  <a:srgbClr val="5BB1CD"/>
                </a:solidFill>
              </a:rPr>
              <a:t>			</a:t>
            </a:r>
          </a:p>
          <a:p>
            <a:r>
              <a:rPr lang="fr-FR" sz="2000" dirty="0" smtClean="0">
                <a:solidFill>
                  <a:srgbClr val="5BB1CD"/>
                </a:solidFill>
              </a:rPr>
              <a:t>	J’inscris mes participants		P </a:t>
            </a:r>
            <a:r>
              <a:rPr lang="fr-FR" sz="2000" dirty="0" smtClean="0">
                <a:solidFill>
                  <a:srgbClr val="5BB1CD"/>
                </a:solidFill>
              </a:rPr>
              <a:t>15</a:t>
            </a:r>
            <a:endParaRPr lang="fr-FR" sz="2000" dirty="0" smtClean="0">
              <a:solidFill>
                <a:srgbClr val="5BB1CD"/>
              </a:solidFill>
            </a:endParaRPr>
          </a:p>
          <a:p>
            <a:r>
              <a:rPr lang="fr-FR" sz="2000" dirty="0" smtClean="0">
                <a:solidFill>
                  <a:srgbClr val="5BB1CD"/>
                </a:solidFill>
              </a:rPr>
              <a:t>	Je paie ma </a:t>
            </a:r>
            <a:r>
              <a:rPr lang="fr-FR" sz="2000" dirty="0">
                <a:solidFill>
                  <a:srgbClr val="5BB1CD"/>
                </a:solidFill>
              </a:rPr>
              <a:t>formation		P </a:t>
            </a:r>
            <a:r>
              <a:rPr lang="fr-FR" sz="2000" dirty="0" smtClean="0">
                <a:solidFill>
                  <a:srgbClr val="5BB1CD"/>
                </a:solidFill>
              </a:rPr>
              <a:t>19</a:t>
            </a:r>
            <a:endParaRPr lang="fr-FR" sz="2000" dirty="0">
              <a:solidFill>
                <a:srgbClr val="5BB1CD"/>
              </a:solidFill>
            </a:endParaRPr>
          </a:p>
          <a:p>
            <a:r>
              <a:rPr lang="fr-FR" sz="2000" b="1" dirty="0" smtClean="0">
                <a:solidFill>
                  <a:srgbClr val="5BB1CD"/>
                </a:solidFill>
              </a:rPr>
              <a:t>Espace client 				P </a:t>
            </a:r>
            <a:r>
              <a:rPr lang="fr-FR" sz="2000" b="1" dirty="0" smtClean="0">
                <a:solidFill>
                  <a:srgbClr val="5BB1CD"/>
                </a:solidFill>
              </a:rPr>
              <a:t>22</a:t>
            </a:r>
            <a:endParaRPr lang="fr-FR" sz="2000" b="1" dirty="0">
              <a:solidFill>
                <a:srgbClr val="5BB1CD"/>
              </a:solidFill>
            </a:endParaRPr>
          </a:p>
          <a:p>
            <a:r>
              <a:rPr lang="fr-FR" sz="2000" b="1" dirty="0" smtClean="0">
                <a:solidFill>
                  <a:srgbClr val="5BB1CD"/>
                </a:solidFill>
              </a:rPr>
              <a:t>Contact support				P </a:t>
            </a:r>
            <a:r>
              <a:rPr lang="fr-FR" sz="2000" b="1" dirty="0" smtClean="0">
                <a:solidFill>
                  <a:srgbClr val="5BB1CD"/>
                </a:solidFill>
              </a:rPr>
              <a:t>28</a:t>
            </a:r>
            <a:endParaRPr lang="fr-FR" sz="2000" b="1" dirty="0">
              <a:solidFill>
                <a:srgbClr val="5BB1CD"/>
              </a:solidFill>
            </a:endParaRPr>
          </a:p>
        </p:txBody>
      </p:sp>
    </p:spTree>
    <p:extLst>
      <p:ext uri="{BB962C8B-B14F-4D97-AF65-F5344CB8AC3E}">
        <p14:creationId xmlns:p14="http://schemas.microsoft.com/office/powerpoint/2010/main" val="920966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7909" y="1949838"/>
            <a:ext cx="4081583" cy="3526743"/>
          </a:xfrm>
          <a:prstGeom prst="rect">
            <a:avLst/>
          </a:prstGeom>
        </p:spPr>
      </p:pic>
      <p:sp>
        <p:nvSpPr>
          <p:cNvPr id="3" name="Rectangle 2"/>
          <p:cNvSpPr/>
          <p:nvPr/>
        </p:nvSpPr>
        <p:spPr>
          <a:xfrm>
            <a:off x="929944" y="1197793"/>
            <a:ext cx="2932779" cy="523220"/>
          </a:xfrm>
          <a:prstGeom prst="rect">
            <a:avLst/>
          </a:prstGeom>
        </p:spPr>
        <p:txBody>
          <a:bodyPr wrap="square">
            <a:spAutoFit/>
          </a:bodyPr>
          <a:lstStyle/>
          <a:p>
            <a:r>
              <a:rPr lang="fr-FR" sz="1400" b="1" dirty="0" smtClean="0"/>
              <a:t>1/ Si vous choisissez un</a:t>
            </a:r>
          </a:p>
          <a:p>
            <a:r>
              <a:rPr lang="fr-FR" sz="1400" b="1" dirty="0" smtClean="0"/>
              <a:t>règlement par virement :</a:t>
            </a:r>
            <a:endParaRPr lang="fr-FR" b="1" dirty="0"/>
          </a:p>
        </p:txBody>
      </p:sp>
      <p:sp>
        <p:nvSpPr>
          <p:cNvPr id="7" name="ZoneTexte 6"/>
          <p:cNvSpPr txBox="1"/>
          <p:nvPr/>
        </p:nvSpPr>
        <p:spPr>
          <a:xfrm>
            <a:off x="921762" y="5675403"/>
            <a:ext cx="3384376" cy="954107"/>
          </a:xfrm>
          <a:prstGeom prst="rect">
            <a:avLst/>
          </a:prstGeom>
          <a:noFill/>
          <a:ln>
            <a:solidFill>
              <a:srgbClr val="89A3C7"/>
            </a:solidFill>
          </a:ln>
        </p:spPr>
        <p:txBody>
          <a:bodyPr wrap="square" rtlCol="0">
            <a:spAutoFit/>
          </a:bodyPr>
          <a:lstStyle/>
          <a:p>
            <a:pPr algn="ctr"/>
            <a:endParaRPr lang="fr-FR" sz="1400" dirty="0" smtClean="0"/>
          </a:p>
          <a:p>
            <a:pPr algn="ctr"/>
            <a:r>
              <a:rPr lang="fr-FR" sz="1400" dirty="0" smtClean="0"/>
              <a:t>Sélectionnez </a:t>
            </a:r>
            <a:r>
              <a:rPr lang="fr-FR" sz="1400" b="1" dirty="0" smtClean="0"/>
              <a:t>Par virement</a:t>
            </a:r>
          </a:p>
          <a:p>
            <a:pPr algn="ctr"/>
            <a:r>
              <a:rPr lang="fr-FR" sz="1400" dirty="0" smtClean="0"/>
              <a:t>Puis </a:t>
            </a:r>
            <a:r>
              <a:rPr lang="fr-FR" sz="1400" b="1" dirty="0" smtClean="0"/>
              <a:t>S’ENGAGER À RÉGLER</a:t>
            </a:r>
          </a:p>
          <a:p>
            <a:r>
              <a:rPr lang="fr-FR" sz="1400" b="1" dirty="0" smtClean="0"/>
              <a:t> </a:t>
            </a:r>
            <a:endParaRPr lang="fr-FR" sz="1400" b="1" dirty="0"/>
          </a:p>
        </p:txBody>
      </p:sp>
      <p:cxnSp>
        <p:nvCxnSpPr>
          <p:cNvPr id="8" name="Connecteur droit 7"/>
          <p:cNvCxnSpPr/>
          <p:nvPr/>
        </p:nvCxnSpPr>
        <p:spPr>
          <a:xfrm>
            <a:off x="4788024" y="1412776"/>
            <a:ext cx="0" cy="50963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3"/>
          <a:stretch>
            <a:fillRect/>
          </a:stretch>
        </p:blipFill>
        <p:spPr>
          <a:xfrm>
            <a:off x="5052896" y="1844824"/>
            <a:ext cx="3839584" cy="3757541"/>
          </a:xfrm>
          <a:prstGeom prst="rect">
            <a:avLst/>
          </a:prstGeom>
        </p:spPr>
      </p:pic>
      <p:sp>
        <p:nvSpPr>
          <p:cNvPr id="13" name="Rectangle 12"/>
          <p:cNvSpPr/>
          <p:nvPr/>
        </p:nvSpPr>
        <p:spPr>
          <a:xfrm>
            <a:off x="5220072" y="1197793"/>
            <a:ext cx="2932779" cy="523220"/>
          </a:xfrm>
          <a:prstGeom prst="rect">
            <a:avLst/>
          </a:prstGeom>
        </p:spPr>
        <p:txBody>
          <a:bodyPr wrap="square">
            <a:spAutoFit/>
          </a:bodyPr>
          <a:lstStyle/>
          <a:p>
            <a:r>
              <a:rPr lang="fr-FR" sz="1400" b="1" dirty="0" smtClean="0"/>
              <a:t>2/Si vous choisissez un règlement </a:t>
            </a:r>
          </a:p>
          <a:p>
            <a:r>
              <a:rPr lang="fr-FR" sz="1400" b="1" dirty="0" smtClean="0"/>
              <a:t>par carte bancaire</a:t>
            </a:r>
            <a:endParaRPr lang="fr-FR" b="1" dirty="0"/>
          </a:p>
        </p:txBody>
      </p:sp>
      <p:sp>
        <p:nvSpPr>
          <p:cNvPr id="14" name="ZoneTexte 13"/>
          <p:cNvSpPr txBox="1"/>
          <p:nvPr/>
        </p:nvSpPr>
        <p:spPr>
          <a:xfrm>
            <a:off x="5508104" y="5675403"/>
            <a:ext cx="3024336" cy="954107"/>
          </a:xfrm>
          <a:prstGeom prst="rect">
            <a:avLst/>
          </a:prstGeom>
          <a:noFill/>
          <a:ln>
            <a:solidFill>
              <a:srgbClr val="89A3C7"/>
            </a:solidFill>
          </a:ln>
        </p:spPr>
        <p:txBody>
          <a:bodyPr wrap="square" rtlCol="0">
            <a:spAutoFit/>
          </a:bodyPr>
          <a:lstStyle/>
          <a:p>
            <a:pPr algn="ctr"/>
            <a:endParaRPr lang="fr-FR" sz="1400" dirty="0" smtClean="0"/>
          </a:p>
          <a:p>
            <a:pPr algn="ctr"/>
            <a:r>
              <a:rPr lang="fr-FR" sz="1400" dirty="0" smtClean="0"/>
              <a:t>Sélectionnez </a:t>
            </a:r>
            <a:r>
              <a:rPr lang="fr-FR" sz="1400" b="1" dirty="0" smtClean="0"/>
              <a:t>par carte bancaire et renseigner les champs demandé</a:t>
            </a:r>
          </a:p>
          <a:p>
            <a:pPr algn="ctr"/>
            <a:r>
              <a:rPr lang="fr-FR" sz="1400" dirty="0" smtClean="0"/>
              <a:t>Puis </a:t>
            </a:r>
            <a:r>
              <a:rPr lang="fr-FR" sz="1400" b="1" dirty="0" smtClean="0"/>
              <a:t>PAYER</a:t>
            </a:r>
          </a:p>
        </p:txBody>
      </p:sp>
      <p:sp>
        <p:nvSpPr>
          <p:cNvPr id="16" name="Rectangle 15"/>
          <p:cNvSpPr/>
          <p:nvPr/>
        </p:nvSpPr>
        <p:spPr>
          <a:xfrm>
            <a:off x="2123728" y="4725144"/>
            <a:ext cx="107867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666821" y="3497186"/>
            <a:ext cx="107867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5122096" y="3274791"/>
            <a:ext cx="107867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6433352" y="5013176"/>
            <a:ext cx="107867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0"/>
            <a:ext cx="864096" cy="896232"/>
          </a:xfrm>
          <a:prstGeom prst="rect">
            <a:avLst/>
          </a:prstGeom>
        </p:spPr>
      </p:pic>
      <p:pic>
        <p:nvPicPr>
          <p:cNvPr id="21" name="Image 20"/>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4445" t="-2739" r="30048"/>
          <a:stretch/>
        </p:blipFill>
        <p:spPr>
          <a:xfrm>
            <a:off x="2051720" y="0"/>
            <a:ext cx="2398431" cy="909069"/>
          </a:xfrm>
          <a:prstGeom prst="rect">
            <a:avLst/>
          </a:prstGeom>
        </p:spPr>
      </p:pic>
      <p:sp>
        <p:nvSpPr>
          <p:cNvPr id="15" name="ZoneTexte 14"/>
          <p:cNvSpPr txBox="1"/>
          <p:nvPr/>
        </p:nvSpPr>
        <p:spPr>
          <a:xfrm>
            <a:off x="8676456" y="6453334"/>
            <a:ext cx="467544" cy="246221"/>
          </a:xfrm>
          <a:prstGeom prst="rect">
            <a:avLst/>
          </a:prstGeom>
          <a:noFill/>
        </p:spPr>
        <p:txBody>
          <a:bodyPr wrap="square" rtlCol="0">
            <a:spAutoFit/>
          </a:bodyPr>
          <a:lstStyle/>
          <a:p>
            <a:r>
              <a:rPr lang="fr-FR" sz="1000" dirty="0" smtClean="0"/>
              <a:t>20</a:t>
            </a:r>
            <a:endParaRPr lang="fr-FR" sz="1000" dirty="0"/>
          </a:p>
        </p:txBody>
      </p:sp>
    </p:spTree>
    <p:extLst>
      <p:ext uri="{BB962C8B-B14F-4D97-AF65-F5344CB8AC3E}">
        <p14:creationId xmlns:p14="http://schemas.microsoft.com/office/powerpoint/2010/main" val="750825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194191" y="1556792"/>
            <a:ext cx="5271120" cy="4156997"/>
          </a:xfrm>
          <a:prstGeom prst="rect">
            <a:avLst/>
          </a:prstGeom>
        </p:spPr>
      </p:pic>
      <p:sp>
        <p:nvSpPr>
          <p:cNvPr id="7" name="Rectangle 6"/>
          <p:cNvSpPr/>
          <p:nvPr/>
        </p:nvSpPr>
        <p:spPr>
          <a:xfrm>
            <a:off x="6948264" y="1665520"/>
            <a:ext cx="1872208" cy="4154984"/>
          </a:xfrm>
          <a:prstGeom prst="rect">
            <a:avLst/>
          </a:prstGeom>
          <a:ln>
            <a:solidFill>
              <a:srgbClr val="89A3C7"/>
            </a:solidFill>
          </a:ln>
        </p:spPr>
        <p:txBody>
          <a:bodyPr wrap="square">
            <a:spAutoFit/>
          </a:bodyPr>
          <a:lstStyle/>
          <a:p>
            <a:endParaRPr lang="fr-FR" sz="1400" dirty="0" smtClean="0"/>
          </a:p>
          <a:p>
            <a:r>
              <a:rPr lang="fr-FR" sz="1400" dirty="0" smtClean="0"/>
              <a:t>Une pop up apparait pour </a:t>
            </a:r>
            <a:r>
              <a:rPr lang="fr-FR" sz="1400" b="1" dirty="0" smtClean="0"/>
              <a:t>préciser que la </a:t>
            </a:r>
            <a:endParaRPr lang="fr-FR" sz="1400" b="1" dirty="0"/>
          </a:p>
          <a:p>
            <a:r>
              <a:rPr lang="fr-FR" sz="1400" b="1" dirty="0" smtClean="0"/>
              <a:t>commande est </a:t>
            </a:r>
            <a:r>
              <a:rPr lang="fr-FR" sz="1400" b="1" dirty="0"/>
              <a:t>bien enregistrée.</a:t>
            </a:r>
          </a:p>
          <a:p>
            <a:endParaRPr lang="fr-FR" sz="1400" dirty="0" smtClean="0"/>
          </a:p>
          <a:p>
            <a:r>
              <a:rPr lang="fr-FR" sz="1400" dirty="0" smtClean="0"/>
              <a:t>Vous </a:t>
            </a:r>
            <a:r>
              <a:rPr lang="fr-FR" sz="1400" dirty="0"/>
              <a:t>recevrez </a:t>
            </a:r>
            <a:r>
              <a:rPr lang="fr-FR" sz="1400" b="1" dirty="0"/>
              <a:t>un email de confirmation pour votre règlement </a:t>
            </a:r>
            <a:r>
              <a:rPr lang="fr-FR" sz="1400" dirty="0"/>
              <a:t>par carte bancaire d’ici quelques minutes et dès réception sur le compte de l’ESI pour votre règlement par virement</a:t>
            </a:r>
            <a:endParaRPr lang="fr-FR" sz="1400" dirty="0" smtClean="0"/>
          </a:p>
          <a:p>
            <a:endParaRPr lang="fr-FR" dirty="0" smtClean="0">
              <a:solidFill>
                <a:srgbClr val="FF0000"/>
              </a:solidFill>
            </a:endParaRPr>
          </a:p>
          <a:p>
            <a:endParaRPr lang="fr-FR" dirty="0"/>
          </a:p>
          <a:p>
            <a:endParaRPr lang="fr-FR"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864096" cy="896232"/>
          </a:xfrm>
          <a:prstGeom prst="rect">
            <a:avLst/>
          </a:prstGeom>
        </p:spPr>
      </p:pic>
      <p:pic>
        <p:nvPicPr>
          <p:cNvPr id="9" name="Image 8"/>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4445" t="-2739" r="30048"/>
          <a:stretch/>
        </p:blipFill>
        <p:spPr>
          <a:xfrm>
            <a:off x="2051720" y="0"/>
            <a:ext cx="2398431" cy="909069"/>
          </a:xfrm>
          <a:prstGeom prst="rect">
            <a:avLst/>
          </a:prstGeom>
        </p:spPr>
      </p:pic>
      <p:sp>
        <p:nvSpPr>
          <p:cNvPr id="6" name="ZoneTexte 5"/>
          <p:cNvSpPr txBox="1"/>
          <p:nvPr/>
        </p:nvSpPr>
        <p:spPr>
          <a:xfrm>
            <a:off x="8676456" y="6453334"/>
            <a:ext cx="467544" cy="246221"/>
          </a:xfrm>
          <a:prstGeom prst="rect">
            <a:avLst/>
          </a:prstGeom>
          <a:noFill/>
        </p:spPr>
        <p:txBody>
          <a:bodyPr wrap="square" rtlCol="0">
            <a:spAutoFit/>
          </a:bodyPr>
          <a:lstStyle/>
          <a:p>
            <a:r>
              <a:rPr lang="fr-FR" sz="1000" dirty="0" smtClean="0"/>
              <a:t>21</a:t>
            </a:r>
            <a:endParaRPr lang="fr-FR" sz="1000" dirty="0"/>
          </a:p>
        </p:txBody>
      </p:sp>
      <p:sp>
        <p:nvSpPr>
          <p:cNvPr id="10" name="ZoneTexte 9"/>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Tree>
    <p:extLst>
      <p:ext uri="{BB962C8B-B14F-4D97-AF65-F5344CB8AC3E}">
        <p14:creationId xmlns:p14="http://schemas.microsoft.com/office/powerpoint/2010/main" val="1946492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ZoneTexte 4"/>
          <p:cNvSpPr txBox="1"/>
          <p:nvPr/>
        </p:nvSpPr>
        <p:spPr>
          <a:xfrm>
            <a:off x="2483768" y="2780928"/>
            <a:ext cx="9082743" cy="1569660"/>
          </a:xfrm>
          <a:prstGeom prst="rect">
            <a:avLst/>
          </a:prstGeom>
          <a:noFill/>
        </p:spPr>
        <p:txBody>
          <a:bodyPr wrap="square" rtlCol="0">
            <a:spAutoFit/>
          </a:bodyPr>
          <a:lstStyle/>
          <a:p>
            <a:r>
              <a:rPr lang="fr-FR" sz="4800" b="1" dirty="0" smtClean="0">
                <a:solidFill>
                  <a:srgbClr val="89A3C7"/>
                </a:solidFill>
              </a:rPr>
              <a:t>Mon espace </a:t>
            </a:r>
          </a:p>
          <a:p>
            <a:r>
              <a:rPr lang="fr-FR" sz="4800" b="1" dirty="0" smtClean="0">
                <a:solidFill>
                  <a:srgbClr val="89A3C7"/>
                </a:solidFill>
              </a:rPr>
              <a:t>client</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089508"/>
            <a:ext cx="952500" cy="952500"/>
          </a:xfrm>
          <a:prstGeom prst="rect">
            <a:avLst/>
          </a:prstGeom>
        </p:spPr>
      </p:pic>
      <p:sp>
        <p:nvSpPr>
          <p:cNvPr id="6" name="ZoneTexte 5"/>
          <p:cNvSpPr txBox="1"/>
          <p:nvPr/>
        </p:nvSpPr>
        <p:spPr>
          <a:xfrm>
            <a:off x="8676456" y="6453334"/>
            <a:ext cx="467544" cy="246221"/>
          </a:xfrm>
          <a:prstGeom prst="rect">
            <a:avLst/>
          </a:prstGeom>
          <a:noFill/>
        </p:spPr>
        <p:txBody>
          <a:bodyPr wrap="square" rtlCol="0">
            <a:spAutoFit/>
          </a:bodyPr>
          <a:lstStyle/>
          <a:p>
            <a:r>
              <a:rPr lang="fr-FR" sz="1000" dirty="0" smtClean="0"/>
              <a:t>22</a:t>
            </a:r>
            <a:endParaRPr lang="fr-FR" sz="1000" dirty="0"/>
          </a:p>
        </p:txBody>
      </p:sp>
      <p:sp>
        <p:nvSpPr>
          <p:cNvPr id="7" name="ZoneTexte 6"/>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Tree>
    <p:extLst>
      <p:ext uri="{BB962C8B-B14F-4D97-AF65-F5344CB8AC3E}">
        <p14:creationId xmlns:p14="http://schemas.microsoft.com/office/powerpoint/2010/main" val="1017156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18660" y="860420"/>
            <a:ext cx="9082743" cy="461665"/>
          </a:xfrm>
          <a:prstGeom prst="rect">
            <a:avLst/>
          </a:prstGeom>
          <a:noFill/>
        </p:spPr>
        <p:txBody>
          <a:bodyPr wrap="square" rtlCol="0">
            <a:spAutoFit/>
          </a:bodyPr>
          <a:lstStyle/>
          <a:p>
            <a:r>
              <a:rPr lang="fr-FR" sz="2400" b="1" dirty="0" smtClean="0">
                <a:solidFill>
                  <a:srgbClr val="89A3C7"/>
                </a:solidFill>
              </a:rPr>
              <a:t>Mon espace client</a:t>
            </a:r>
          </a:p>
        </p:txBody>
      </p:sp>
      <p:pic>
        <p:nvPicPr>
          <p:cNvPr id="12" name="Image 11"/>
          <p:cNvPicPr>
            <a:picLocks noChangeAspect="1"/>
          </p:cNvPicPr>
          <p:nvPr/>
        </p:nvPicPr>
        <p:blipFill rotWithShape="1">
          <a:blip r:embed="rId3"/>
          <a:srcRect r="11454"/>
          <a:stretch/>
        </p:blipFill>
        <p:spPr>
          <a:xfrm>
            <a:off x="1547664" y="1988840"/>
            <a:ext cx="5566442" cy="4762500"/>
          </a:xfrm>
          <a:prstGeom prst="rect">
            <a:avLst/>
          </a:prstGeom>
        </p:spPr>
      </p:pic>
      <p:sp>
        <p:nvSpPr>
          <p:cNvPr id="14" name="Rectangle 13"/>
          <p:cNvSpPr/>
          <p:nvPr/>
        </p:nvSpPr>
        <p:spPr>
          <a:xfrm>
            <a:off x="6682059" y="1886711"/>
            <a:ext cx="216023" cy="389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5362168" y="2256516"/>
            <a:ext cx="1319891" cy="461665"/>
          </a:xfrm>
          <a:prstGeom prst="rect">
            <a:avLst/>
          </a:prstGeom>
          <a:solidFill>
            <a:schemeClr val="bg2"/>
          </a:solidFill>
        </p:spPr>
        <p:txBody>
          <a:bodyPr wrap="square" rtlCol="0">
            <a:spAutoFit/>
          </a:bodyPr>
          <a:lstStyle/>
          <a:p>
            <a:r>
              <a:rPr lang="fr-FR" sz="600" dirty="0" smtClean="0"/>
              <a:t>C. ARNAUD (</a:t>
            </a:r>
            <a:r>
              <a:rPr lang="fr-FR" sz="600" dirty="0" smtClean="0">
                <a:hlinkClick r:id="rId4"/>
              </a:rPr>
              <a:t>c.arnaud@gmail.com</a:t>
            </a:r>
            <a:r>
              <a:rPr lang="fr-FR" sz="600" dirty="0" smtClean="0"/>
              <a:t>)</a:t>
            </a:r>
          </a:p>
          <a:p>
            <a:r>
              <a:rPr lang="fr-FR" sz="600" dirty="0" err="1" smtClean="0"/>
              <a:t>Clare</a:t>
            </a:r>
            <a:r>
              <a:rPr lang="fr-FR" sz="600" dirty="0" smtClean="0"/>
              <a:t> Immobilier</a:t>
            </a:r>
          </a:p>
          <a:p>
            <a:r>
              <a:rPr lang="fr-FR" sz="600" dirty="0" smtClean="0"/>
              <a:t>Accès au compte </a:t>
            </a:r>
            <a:r>
              <a:rPr lang="fr-FR" sz="600" dirty="0" err="1" smtClean="0"/>
              <a:t>Esi</a:t>
            </a:r>
            <a:endParaRPr lang="fr-FR" sz="600" dirty="0" smtClean="0"/>
          </a:p>
          <a:p>
            <a:r>
              <a:rPr lang="fr-FR" sz="600" dirty="0" smtClean="0"/>
              <a:t>Se déconnecter</a:t>
            </a:r>
            <a:endParaRPr lang="fr-FR" sz="600" dirty="0"/>
          </a:p>
        </p:txBody>
      </p:sp>
      <p:sp>
        <p:nvSpPr>
          <p:cNvPr id="6" name="ZoneTexte 5"/>
          <p:cNvSpPr txBox="1"/>
          <p:nvPr/>
        </p:nvSpPr>
        <p:spPr>
          <a:xfrm>
            <a:off x="3635896" y="3862323"/>
            <a:ext cx="1321024" cy="184666"/>
          </a:xfrm>
          <a:prstGeom prst="rect">
            <a:avLst/>
          </a:prstGeom>
          <a:solidFill>
            <a:schemeClr val="bg1"/>
          </a:solidFill>
        </p:spPr>
        <p:txBody>
          <a:bodyPr wrap="square" rtlCol="0">
            <a:spAutoFit/>
          </a:bodyPr>
          <a:lstStyle/>
          <a:p>
            <a:r>
              <a:rPr lang="fr-FR" sz="600" dirty="0" smtClean="0"/>
              <a:t>Vous n’êtes pas </a:t>
            </a:r>
            <a:r>
              <a:rPr lang="fr-FR" sz="600" dirty="0" err="1" smtClean="0"/>
              <a:t>Clare</a:t>
            </a:r>
            <a:r>
              <a:rPr lang="fr-FR" sz="600" dirty="0" smtClean="0"/>
              <a:t> Immobilier ?</a:t>
            </a:r>
            <a:endParaRPr lang="fr-FR" sz="600" dirty="0"/>
          </a:p>
        </p:txBody>
      </p:sp>
      <p:sp>
        <p:nvSpPr>
          <p:cNvPr id="7" name="ZoneTexte 6"/>
          <p:cNvSpPr txBox="1"/>
          <p:nvPr/>
        </p:nvSpPr>
        <p:spPr>
          <a:xfrm>
            <a:off x="6228184" y="4216490"/>
            <a:ext cx="745162" cy="184666"/>
          </a:xfrm>
          <a:prstGeom prst="rect">
            <a:avLst/>
          </a:prstGeom>
          <a:solidFill>
            <a:schemeClr val="bg1"/>
          </a:solidFill>
        </p:spPr>
        <p:txBody>
          <a:bodyPr wrap="square" rtlCol="0">
            <a:spAutoFit/>
          </a:bodyPr>
          <a:lstStyle/>
          <a:p>
            <a:r>
              <a:rPr lang="fr-FR" sz="600" dirty="0" err="1" smtClean="0"/>
              <a:t>Clare</a:t>
            </a:r>
            <a:r>
              <a:rPr lang="fr-FR" sz="600" dirty="0" smtClean="0"/>
              <a:t> Immobilier </a:t>
            </a:r>
            <a:endParaRPr lang="fr-FR" sz="600" dirty="0"/>
          </a:p>
        </p:txBody>
      </p:sp>
      <p:sp>
        <p:nvSpPr>
          <p:cNvPr id="9" name="ZoneTexte 8"/>
          <p:cNvSpPr txBox="1"/>
          <p:nvPr/>
        </p:nvSpPr>
        <p:spPr>
          <a:xfrm>
            <a:off x="8748464" y="6453335"/>
            <a:ext cx="395536" cy="246221"/>
          </a:xfrm>
          <a:prstGeom prst="rect">
            <a:avLst/>
          </a:prstGeom>
          <a:noFill/>
        </p:spPr>
        <p:txBody>
          <a:bodyPr wrap="square" rtlCol="0">
            <a:spAutoFit/>
          </a:bodyPr>
          <a:lstStyle/>
          <a:p>
            <a:r>
              <a:rPr lang="fr-FR" sz="1000" dirty="0" smtClean="0"/>
              <a:t>23</a:t>
            </a:r>
            <a:endParaRPr lang="fr-FR" sz="1000" dirty="0"/>
          </a:p>
        </p:txBody>
      </p:sp>
      <p:sp>
        <p:nvSpPr>
          <p:cNvPr id="10" name="ZoneTexte 9"/>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Tree>
    <p:extLst>
      <p:ext uri="{BB962C8B-B14F-4D97-AF65-F5344CB8AC3E}">
        <p14:creationId xmlns:p14="http://schemas.microsoft.com/office/powerpoint/2010/main" val="1425028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6568287" y="2120076"/>
            <a:ext cx="2190761" cy="2893100"/>
          </a:xfrm>
          <a:prstGeom prst="rect">
            <a:avLst/>
          </a:prstGeom>
          <a:noFill/>
          <a:ln>
            <a:solidFill>
              <a:srgbClr val="89A3C7"/>
            </a:solidFill>
          </a:ln>
        </p:spPr>
        <p:txBody>
          <a:bodyPr wrap="square" rtlCol="0">
            <a:spAutoFit/>
          </a:bodyPr>
          <a:lstStyle/>
          <a:p>
            <a:r>
              <a:rPr lang="fr-FR" sz="1400" b="1" dirty="0" smtClean="0">
                <a:solidFill>
                  <a:srgbClr val="89A3C7"/>
                </a:solidFill>
              </a:rPr>
              <a:t>MON ESPACE ESI</a:t>
            </a:r>
            <a:r>
              <a:rPr lang="fr-FR" sz="1400" dirty="0" smtClean="0"/>
              <a:t>, </a:t>
            </a:r>
          </a:p>
          <a:p>
            <a:r>
              <a:rPr lang="fr-FR" sz="1400" dirty="0" smtClean="0"/>
              <a:t>c’est une </a:t>
            </a:r>
            <a:r>
              <a:rPr lang="fr-FR" sz="1400" b="1" dirty="0" smtClean="0"/>
              <a:t>interface pratique</a:t>
            </a:r>
          </a:p>
          <a:p>
            <a:r>
              <a:rPr lang="fr-FR" sz="1400" dirty="0" smtClean="0"/>
              <a:t>qui vous permet à tout moment de retrouver la liste de vos</a:t>
            </a:r>
          </a:p>
          <a:p>
            <a:endParaRPr lang="fr-FR" sz="1400" dirty="0" smtClean="0"/>
          </a:p>
          <a:p>
            <a:pPr marL="285750" indent="-285750">
              <a:buFont typeface="Arial" panose="020B0604020202020204" pitchFamily="34" charset="0"/>
              <a:buChar char="•"/>
            </a:pPr>
            <a:r>
              <a:rPr lang="fr-FR" sz="1400" b="1" dirty="0"/>
              <a:t>S</a:t>
            </a:r>
            <a:r>
              <a:rPr lang="fr-FR" sz="1400" b="1" dirty="0" smtClean="0"/>
              <a:t>ociétés (</a:t>
            </a:r>
            <a:r>
              <a:rPr lang="fr-FR" sz="1400" b="1" dirty="0" smtClean="0">
                <a:solidFill>
                  <a:srgbClr val="FF0000"/>
                </a:solidFill>
              </a:rPr>
              <a:t>1</a:t>
            </a:r>
            <a:r>
              <a:rPr lang="fr-FR" sz="1400" b="1" dirty="0" smtClean="0"/>
              <a:t>)</a:t>
            </a:r>
          </a:p>
          <a:p>
            <a:pPr marL="285750" indent="-285750">
              <a:buFont typeface="Arial" panose="020B0604020202020204" pitchFamily="34" charset="0"/>
              <a:buChar char="•"/>
            </a:pPr>
            <a:r>
              <a:rPr lang="fr-FR" sz="1400" b="1" dirty="0" smtClean="0"/>
              <a:t>Commandes (</a:t>
            </a:r>
            <a:r>
              <a:rPr lang="fr-FR" sz="1400" b="1" dirty="0" smtClean="0">
                <a:solidFill>
                  <a:srgbClr val="FF0000"/>
                </a:solidFill>
              </a:rPr>
              <a:t>2</a:t>
            </a:r>
            <a:r>
              <a:rPr lang="fr-FR" sz="1400" b="1" dirty="0" smtClean="0"/>
              <a:t>)</a:t>
            </a:r>
          </a:p>
          <a:p>
            <a:pPr marL="285750" indent="-285750">
              <a:buFont typeface="Arial" panose="020B0604020202020204" pitchFamily="34" charset="0"/>
              <a:buChar char="•"/>
            </a:pPr>
            <a:r>
              <a:rPr lang="fr-FR" sz="1400" b="1" dirty="0" smtClean="0"/>
              <a:t>Documents (</a:t>
            </a:r>
            <a:r>
              <a:rPr lang="fr-FR" sz="1400" b="1" dirty="0" smtClean="0">
                <a:solidFill>
                  <a:srgbClr val="FF0000"/>
                </a:solidFill>
              </a:rPr>
              <a:t>3</a:t>
            </a:r>
            <a:r>
              <a:rPr lang="fr-FR" sz="1400" b="1" dirty="0" smtClean="0"/>
              <a:t>)</a:t>
            </a:r>
          </a:p>
          <a:p>
            <a:pPr marL="285750" indent="-285750">
              <a:buFont typeface="Arial" panose="020B0604020202020204" pitchFamily="34" charset="0"/>
              <a:buChar char="•"/>
            </a:pPr>
            <a:r>
              <a:rPr lang="fr-FR" sz="1400" b="1" dirty="0" smtClean="0"/>
              <a:t>Détails du compte (</a:t>
            </a:r>
            <a:r>
              <a:rPr lang="fr-FR" sz="1400" b="1" dirty="0" smtClean="0">
                <a:solidFill>
                  <a:srgbClr val="FF0000"/>
                </a:solidFill>
              </a:rPr>
              <a:t>4</a:t>
            </a:r>
            <a:r>
              <a:rPr lang="fr-FR" sz="1400" b="1" dirty="0" smtClean="0"/>
              <a:t>)</a:t>
            </a:r>
          </a:p>
          <a:p>
            <a:pPr marL="285750" indent="-285750">
              <a:buFont typeface="Arial" panose="020B0604020202020204" pitchFamily="34" charset="0"/>
              <a:buChar char="•"/>
            </a:pPr>
            <a:endParaRPr lang="fr-FR" sz="1400" b="1" dirty="0" smtClean="0"/>
          </a:p>
          <a:p>
            <a:endParaRPr lang="fr-FR" sz="1400" b="1" dirty="0" smtClean="0"/>
          </a:p>
          <a:p>
            <a:endParaRPr lang="fr-FR" sz="1400" dirty="0"/>
          </a:p>
        </p:txBody>
      </p:sp>
      <p:pic>
        <p:nvPicPr>
          <p:cNvPr id="12" name="Image 11"/>
          <p:cNvPicPr>
            <a:picLocks noChangeAspect="1"/>
          </p:cNvPicPr>
          <p:nvPr/>
        </p:nvPicPr>
        <p:blipFill rotWithShape="1">
          <a:blip r:embed="rId3"/>
          <a:srcRect r="11454"/>
          <a:stretch/>
        </p:blipFill>
        <p:spPr>
          <a:xfrm>
            <a:off x="301702" y="2061059"/>
            <a:ext cx="5566442" cy="4762500"/>
          </a:xfrm>
          <a:prstGeom prst="rect">
            <a:avLst/>
          </a:prstGeom>
        </p:spPr>
      </p:pic>
      <p:sp>
        <p:nvSpPr>
          <p:cNvPr id="14" name="Rectangle 13"/>
          <p:cNvSpPr/>
          <p:nvPr/>
        </p:nvSpPr>
        <p:spPr>
          <a:xfrm>
            <a:off x="5436096" y="1988840"/>
            <a:ext cx="216023" cy="317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18660" y="4072667"/>
            <a:ext cx="432048" cy="1200329"/>
          </a:xfrm>
          <a:prstGeom prst="rect">
            <a:avLst/>
          </a:prstGeom>
          <a:noFill/>
        </p:spPr>
        <p:txBody>
          <a:bodyPr wrap="square" rtlCol="0">
            <a:spAutoFit/>
          </a:bodyPr>
          <a:lstStyle/>
          <a:p>
            <a:r>
              <a:rPr lang="fr-FR" dirty="0" smtClean="0">
                <a:solidFill>
                  <a:srgbClr val="FF0000"/>
                </a:solidFill>
              </a:rPr>
              <a:t>1</a:t>
            </a:r>
          </a:p>
          <a:p>
            <a:r>
              <a:rPr lang="fr-FR" dirty="0" smtClean="0">
                <a:solidFill>
                  <a:srgbClr val="FF0000"/>
                </a:solidFill>
              </a:rPr>
              <a:t>2</a:t>
            </a:r>
          </a:p>
          <a:p>
            <a:r>
              <a:rPr lang="fr-FR" dirty="0" smtClean="0">
                <a:solidFill>
                  <a:srgbClr val="FF0000"/>
                </a:solidFill>
              </a:rPr>
              <a:t>3</a:t>
            </a:r>
          </a:p>
          <a:p>
            <a:r>
              <a:rPr lang="fr-FR" dirty="0">
                <a:solidFill>
                  <a:srgbClr val="FF0000"/>
                </a:solidFill>
              </a:rPr>
              <a:t>4</a:t>
            </a:r>
          </a:p>
        </p:txBody>
      </p:sp>
      <p:sp>
        <p:nvSpPr>
          <p:cNvPr id="7" name="ZoneTexte 6"/>
          <p:cNvSpPr txBox="1"/>
          <p:nvPr/>
        </p:nvSpPr>
        <p:spPr>
          <a:xfrm>
            <a:off x="354665" y="783508"/>
            <a:ext cx="9082743" cy="461665"/>
          </a:xfrm>
          <a:prstGeom prst="rect">
            <a:avLst/>
          </a:prstGeom>
          <a:noFill/>
        </p:spPr>
        <p:txBody>
          <a:bodyPr wrap="square" rtlCol="0">
            <a:spAutoFit/>
          </a:bodyPr>
          <a:lstStyle/>
          <a:p>
            <a:r>
              <a:rPr lang="fr-FR" sz="2400" b="1" dirty="0" smtClean="0">
                <a:solidFill>
                  <a:srgbClr val="89A3C7"/>
                </a:solidFill>
              </a:rPr>
              <a:t>Mon espace client</a:t>
            </a:r>
          </a:p>
        </p:txBody>
      </p:sp>
      <p:sp>
        <p:nvSpPr>
          <p:cNvPr id="2" name="Rectangle 1"/>
          <p:cNvSpPr/>
          <p:nvPr/>
        </p:nvSpPr>
        <p:spPr>
          <a:xfrm>
            <a:off x="6713315" y="5518747"/>
            <a:ext cx="4572000" cy="738664"/>
          </a:xfrm>
          <a:prstGeom prst="rect">
            <a:avLst/>
          </a:prstGeom>
        </p:spPr>
        <p:txBody>
          <a:bodyPr>
            <a:spAutoFit/>
          </a:bodyPr>
          <a:lstStyle/>
          <a:p>
            <a:r>
              <a:rPr lang="fr-FR" sz="1400" dirty="0" smtClean="0"/>
              <a:t>Pour y accéder, </a:t>
            </a:r>
          </a:p>
          <a:p>
            <a:r>
              <a:rPr lang="fr-FR" sz="1400" dirty="0" smtClean="0"/>
              <a:t>cliquez </a:t>
            </a:r>
            <a:r>
              <a:rPr lang="fr-FR" sz="1400" dirty="0"/>
              <a:t>sur le </a:t>
            </a:r>
            <a:r>
              <a:rPr lang="fr-FR" sz="1400" b="1" dirty="0" smtClean="0"/>
              <a:t>cadenas</a:t>
            </a:r>
          </a:p>
          <a:p>
            <a:r>
              <a:rPr lang="fr-FR" sz="1400" b="1" dirty="0"/>
              <a:t>p</a:t>
            </a:r>
            <a:r>
              <a:rPr lang="fr-FR" sz="1400" b="1" dirty="0" smtClean="0"/>
              <a:t>uis </a:t>
            </a:r>
            <a:r>
              <a:rPr lang="fr-FR" sz="1400" b="1" dirty="0"/>
              <a:t>a</a:t>
            </a:r>
            <a:r>
              <a:rPr lang="fr-FR" sz="1400" b="1" dirty="0" smtClean="0"/>
              <a:t>ccès au compte ESI</a:t>
            </a:r>
            <a:endParaRPr lang="fr-FR" sz="1400" dirty="0"/>
          </a:p>
        </p:txBody>
      </p:sp>
      <p:cxnSp>
        <p:nvCxnSpPr>
          <p:cNvPr id="9" name="Connecteur droit 8"/>
          <p:cNvCxnSpPr/>
          <p:nvPr/>
        </p:nvCxnSpPr>
        <p:spPr>
          <a:xfrm>
            <a:off x="5566824" y="2379001"/>
            <a:ext cx="1042840" cy="3210239"/>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4116206" y="2348880"/>
            <a:ext cx="1427902" cy="461665"/>
          </a:xfrm>
          <a:prstGeom prst="rect">
            <a:avLst/>
          </a:prstGeom>
          <a:solidFill>
            <a:schemeClr val="bg2"/>
          </a:solidFill>
        </p:spPr>
        <p:txBody>
          <a:bodyPr wrap="square" rtlCol="0">
            <a:spAutoFit/>
          </a:bodyPr>
          <a:lstStyle/>
          <a:p>
            <a:r>
              <a:rPr lang="fr-FR" sz="600" dirty="0" smtClean="0"/>
              <a:t>C. ARNAUD (</a:t>
            </a:r>
            <a:r>
              <a:rPr lang="fr-FR" sz="600" dirty="0" smtClean="0">
                <a:hlinkClick r:id="rId4"/>
              </a:rPr>
              <a:t>c.arnaud@gmail.com</a:t>
            </a:r>
            <a:r>
              <a:rPr lang="fr-FR" sz="600" dirty="0" smtClean="0"/>
              <a:t>)</a:t>
            </a:r>
          </a:p>
          <a:p>
            <a:r>
              <a:rPr lang="fr-FR" sz="600" dirty="0" err="1" smtClean="0"/>
              <a:t>Clare</a:t>
            </a:r>
            <a:r>
              <a:rPr lang="fr-FR" sz="600" dirty="0" smtClean="0"/>
              <a:t> Immobilier</a:t>
            </a:r>
          </a:p>
          <a:p>
            <a:r>
              <a:rPr lang="fr-FR" sz="600" dirty="0" smtClean="0"/>
              <a:t>Accès au compte </a:t>
            </a:r>
            <a:r>
              <a:rPr lang="fr-FR" sz="600" dirty="0" err="1" smtClean="0"/>
              <a:t>Esi</a:t>
            </a:r>
            <a:endParaRPr lang="fr-FR" sz="600" dirty="0" smtClean="0"/>
          </a:p>
          <a:p>
            <a:r>
              <a:rPr lang="fr-FR" sz="600" dirty="0" smtClean="0"/>
              <a:t>Se déconnecter</a:t>
            </a:r>
            <a:endParaRPr lang="fr-FR" sz="600" dirty="0"/>
          </a:p>
        </p:txBody>
      </p:sp>
      <p:sp>
        <p:nvSpPr>
          <p:cNvPr id="13" name="Rectangle 12"/>
          <p:cNvSpPr/>
          <p:nvPr/>
        </p:nvSpPr>
        <p:spPr>
          <a:xfrm>
            <a:off x="4139952" y="2564904"/>
            <a:ext cx="756085" cy="14401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2376196" y="3980334"/>
            <a:ext cx="1321024" cy="184666"/>
          </a:xfrm>
          <a:prstGeom prst="rect">
            <a:avLst/>
          </a:prstGeom>
          <a:solidFill>
            <a:schemeClr val="bg1"/>
          </a:solidFill>
        </p:spPr>
        <p:txBody>
          <a:bodyPr wrap="square" rtlCol="0">
            <a:spAutoFit/>
          </a:bodyPr>
          <a:lstStyle/>
          <a:p>
            <a:r>
              <a:rPr lang="fr-FR" sz="600" dirty="0" smtClean="0"/>
              <a:t>Vous n’êtes pas </a:t>
            </a:r>
            <a:r>
              <a:rPr lang="fr-FR" sz="600" dirty="0" err="1" smtClean="0"/>
              <a:t>Clare</a:t>
            </a:r>
            <a:r>
              <a:rPr lang="fr-FR" sz="600" dirty="0" smtClean="0"/>
              <a:t> Immobilier ?</a:t>
            </a:r>
            <a:endParaRPr lang="fr-FR" sz="600" dirty="0"/>
          </a:p>
        </p:txBody>
      </p:sp>
      <p:sp>
        <p:nvSpPr>
          <p:cNvPr id="16" name="ZoneTexte 15"/>
          <p:cNvSpPr txBox="1"/>
          <p:nvPr/>
        </p:nvSpPr>
        <p:spPr>
          <a:xfrm>
            <a:off x="5005984" y="4288171"/>
            <a:ext cx="745162" cy="184666"/>
          </a:xfrm>
          <a:prstGeom prst="rect">
            <a:avLst/>
          </a:prstGeom>
          <a:solidFill>
            <a:schemeClr val="bg1"/>
          </a:solidFill>
        </p:spPr>
        <p:txBody>
          <a:bodyPr wrap="square" rtlCol="0">
            <a:spAutoFit/>
          </a:bodyPr>
          <a:lstStyle/>
          <a:p>
            <a:r>
              <a:rPr lang="fr-FR" sz="600" dirty="0" err="1" smtClean="0"/>
              <a:t>Clare</a:t>
            </a:r>
            <a:r>
              <a:rPr lang="fr-FR" sz="600" dirty="0" smtClean="0"/>
              <a:t> Immobilier </a:t>
            </a:r>
            <a:endParaRPr lang="fr-FR" sz="600" dirty="0"/>
          </a:p>
        </p:txBody>
      </p:sp>
      <p:sp>
        <p:nvSpPr>
          <p:cNvPr id="17" name="ZoneTexte 16"/>
          <p:cNvSpPr txBox="1"/>
          <p:nvPr/>
        </p:nvSpPr>
        <p:spPr>
          <a:xfrm>
            <a:off x="8676456" y="6453334"/>
            <a:ext cx="467544" cy="246221"/>
          </a:xfrm>
          <a:prstGeom prst="rect">
            <a:avLst/>
          </a:prstGeom>
          <a:noFill/>
        </p:spPr>
        <p:txBody>
          <a:bodyPr wrap="square" rtlCol="0">
            <a:spAutoFit/>
          </a:bodyPr>
          <a:lstStyle/>
          <a:p>
            <a:r>
              <a:rPr lang="fr-FR" sz="1000" dirty="0" smtClean="0"/>
              <a:t>24</a:t>
            </a:r>
            <a:endParaRPr lang="fr-FR" sz="1000" dirty="0"/>
          </a:p>
        </p:txBody>
      </p:sp>
      <p:sp>
        <p:nvSpPr>
          <p:cNvPr id="18" name="ZoneTexte 17"/>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Tree>
    <p:extLst>
      <p:ext uri="{BB962C8B-B14F-4D97-AF65-F5344CB8AC3E}">
        <p14:creationId xmlns:p14="http://schemas.microsoft.com/office/powerpoint/2010/main" val="272998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51520" y="358749"/>
            <a:ext cx="9082743" cy="461665"/>
          </a:xfrm>
          <a:prstGeom prst="rect">
            <a:avLst/>
          </a:prstGeom>
          <a:noFill/>
        </p:spPr>
        <p:txBody>
          <a:bodyPr wrap="square" rtlCol="0">
            <a:spAutoFit/>
          </a:bodyPr>
          <a:lstStyle/>
          <a:p>
            <a:r>
              <a:rPr lang="fr-FR" sz="2400" b="1" dirty="0" smtClean="0">
                <a:solidFill>
                  <a:srgbClr val="89A3C7"/>
                </a:solidFill>
              </a:rPr>
              <a:t>Mon espace client</a:t>
            </a:r>
          </a:p>
        </p:txBody>
      </p:sp>
      <p:pic>
        <p:nvPicPr>
          <p:cNvPr id="2" name="Image 1"/>
          <p:cNvPicPr>
            <a:picLocks noChangeAspect="1"/>
          </p:cNvPicPr>
          <p:nvPr/>
        </p:nvPicPr>
        <p:blipFill>
          <a:blip r:embed="rId2"/>
          <a:stretch>
            <a:fillRect/>
          </a:stretch>
        </p:blipFill>
        <p:spPr>
          <a:xfrm>
            <a:off x="389651" y="1691417"/>
            <a:ext cx="5848350" cy="4743450"/>
          </a:xfrm>
          <a:prstGeom prst="rect">
            <a:avLst/>
          </a:prstGeom>
        </p:spPr>
      </p:pic>
      <p:sp>
        <p:nvSpPr>
          <p:cNvPr id="3" name="ZoneTexte 2"/>
          <p:cNvSpPr txBox="1"/>
          <p:nvPr/>
        </p:nvSpPr>
        <p:spPr>
          <a:xfrm>
            <a:off x="6876256" y="2426017"/>
            <a:ext cx="1685413" cy="4216539"/>
          </a:xfrm>
          <a:prstGeom prst="rect">
            <a:avLst/>
          </a:prstGeom>
          <a:noFill/>
          <a:ln>
            <a:solidFill>
              <a:srgbClr val="89A3C7"/>
            </a:solidFill>
          </a:ln>
        </p:spPr>
        <p:txBody>
          <a:bodyPr wrap="square" rtlCol="0">
            <a:spAutoFit/>
          </a:bodyPr>
          <a:lstStyle/>
          <a:p>
            <a:pPr algn="ctr"/>
            <a:r>
              <a:rPr lang="fr-FR" b="1" dirty="0" smtClean="0">
                <a:solidFill>
                  <a:srgbClr val="89A3C7"/>
                </a:solidFill>
              </a:rPr>
              <a:t>Dans mes sociétés</a:t>
            </a:r>
          </a:p>
          <a:p>
            <a:endParaRPr lang="fr-FR" dirty="0"/>
          </a:p>
          <a:p>
            <a:endParaRPr lang="fr-FR" dirty="0" smtClean="0"/>
          </a:p>
          <a:p>
            <a:r>
              <a:rPr lang="fr-FR" sz="1400" b="1" dirty="0" smtClean="0"/>
              <a:t>Retrouvez la liste de vos sociétés enregistrés </a:t>
            </a:r>
            <a:r>
              <a:rPr lang="fr-FR" sz="1400" dirty="0" smtClean="0"/>
              <a:t>sur fnaim.org </a:t>
            </a:r>
          </a:p>
          <a:p>
            <a:endParaRPr lang="fr-FR" sz="1400" dirty="0" smtClean="0"/>
          </a:p>
          <a:p>
            <a:r>
              <a:rPr lang="fr-FR" sz="1400" dirty="0" smtClean="0"/>
              <a:t>et </a:t>
            </a:r>
          </a:p>
          <a:p>
            <a:endParaRPr lang="fr-FR" sz="1400" dirty="0"/>
          </a:p>
          <a:p>
            <a:r>
              <a:rPr lang="fr-FR" sz="1400" b="1" dirty="0"/>
              <a:t>S</a:t>
            </a:r>
            <a:r>
              <a:rPr lang="fr-FR" sz="1400" b="1" dirty="0" smtClean="0"/>
              <a:t>électionnez </a:t>
            </a:r>
            <a:r>
              <a:rPr lang="fr-FR" sz="1400" b="1" dirty="0"/>
              <a:t>la société</a:t>
            </a:r>
            <a:r>
              <a:rPr lang="fr-FR" sz="1400" dirty="0"/>
              <a:t> sur laquelle vous souhaitez commander vos formations</a:t>
            </a:r>
            <a:r>
              <a:rPr lang="fr-FR" sz="1400" dirty="0" smtClean="0"/>
              <a:t>.</a:t>
            </a:r>
          </a:p>
          <a:p>
            <a:endParaRPr lang="fr-FR" sz="1400" dirty="0" smtClean="0"/>
          </a:p>
          <a:p>
            <a:endParaRPr lang="fr-FR" sz="1400" dirty="0"/>
          </a:p>
        </p:txBody>
      </p:sp>
      <p:cxnSp>
        <p:nvCxnSpPr>
          <p:cNvPr id="5" name="Connecteur droit 4"/>
          <p:cNvCxnSpPr/>
          <p:nvPr/>
        </p:nvCxnSpPr>
        <p:spPr>
          <a:xfrm flipH="1">
            <a:off x="4067945" y="4293096"/>
            <a:ext cx="2621556" cy="50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5076057" y="5013176"/>
            <a:ext cx="1613444"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676455" y="6453334"/>
            <a:ext cx="657807" cy="246221"/>
          </a:xfrm>
          <a:prstGeom prst="rect">
            <a:avLst/>
          </a:prstGeom>
          <a:noFill/>
        </p:spPr>
        <p:txBody>
          <a:bodyPr wrap="square" rtlCol="0">
            <a:spAutoFit/>
          </a:bodyPr>
          <a:lstStyle/>
          <a:p>
            <a:r>
              <a:rPr lang="fr-FR" sz="1000" dirty="0" smtClean="0"/>
              <a:t>25</a:t>
            </a:r>
            <a:endParaRPr lang="fr-FR" sz="1000" dirty="0"/>
          </a:p>
        </p:txBody>
      </p:sp>
      <p:sp>
        <p:nvSpPr>
          <p:cNvPr id="9" name="ZoneTexte 8"/>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
        <p:nvSpPr>
          <p:cNvPr id="10" name="ZoneTexte 9"/>
          <p:cNvSpPr txBox="1"/>
          <p:nvPr/>
        </p:nvSpPr>
        <p:spPr>
          <a:xfrm>
            <a:off x="2483768" y="4869160"/>
            <a:ext cx="720080" cy="184666"/>
          </a:xfrm>
          <a:prstGeom prst="rect">
            <a:avLst/>
          </a:prstGeom>
          <a:solidFill>
            <a:schemeClr val="bg1"/>
          </a:solidFill>
        </p:spPr>
        <p:txBody>
          <a:bodyPr wrap="square" rtlCol="0">
            <a:spAutoFit/>
          </a:bodyPr>
          <a:lstStyle/>
          <a:p>
            <a:r>
              <a:rPr lang="fr-FR" sz="600" dirty="0" err="1" smtClean="0"/>
              <a:t>Clare</a:t>
            </a:r>
            <a:r>
              <a:rPr lang="fr-FR" sz="600" dirty="0" smtClean="0"/>
              <a:t> Immobilier </a:t>
            </a:r>
            <a:endParaRPr lang="fr-FR" sz="600" dirty="0"/>
          </a:p>
        </p:txBody>
      </p:sp>
    </p:spTree>
    <p:extLst>
      <p:ext uri="{BB962C8B-B14F-4D97-AF65-F5344CB8AC3E}">
        <p14:creationId xmlns:p14="http://schemas.microsoft.com/office/powerpoint/2010/main" val="1614167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srcRect b="3221"/>
          <a:stretch/>
        </p:blipFill>
        <p:spPr>
          <a:xfrm>
            <a:off x="331251" y="1189747"/>
            <a:ext cx="6238875" cy="5263590"/>
          </a:xfrm>
          <a:prstGeom prst="rect">
            <a:avLst/>
          </a:prstGeom>
        </p:spPr>
      </p:pic>
      <p:sp>
        <p:nvSpPr>
          <p:cNvPr id="7" name="ZoneTexte 6"/>
          <p:cNvSpPr txBox="1"/>
          <p:nvPr/>
        </p:nvSpPr>
        <p:spPr>
          <a:xfrm>
            <a:off x="7092280" y="2636912"/>
            <a:ext cx="1656184" cy="3447098"/>
          </a:xfrm>
          <a:prstGeom prst="rect">
            <a:avLst/>
          </a:prstGeom>
          <a:noFill/>
          <a:ln>
            <a:solidFill>
              <a:srgbClr val="89A3C7"/>
            </a:solidFill>
          </a:ln>
        </p:spPr>
        <p:txBody>
          <a:bodyPr wrap="square" rtlCol="0">
            <a:spAutoFit/>
          </a:bodyPr>
          <a:lstStyle/>
          <a:p>
            <a:pPr algn="ctr"/>
            <a:r>
              <a:rPr lang="fr-FR" b="1" dirty="0" smtClean="0">
                <a:solidFill>
                  <a:srgbClr val="89A3C7"/>
                </a:solidFill>
              </a:rPr>
              <a:t>Dans mes commandes</a:t>
            </a:r>
          </a:p>
          <a:p>
            <a:endParaRPr lang="fr-FR" sz="1400" dirty="0"/>
          </a:p>
          <a:p>
            <a:endParaRPr lang="fr-FR" sz="1400" b="1" dirty="0"/>
          </a:p>
          <a:p>
            <a:endParaRPr lang="fr-FR" sz="1400" b="1" dirty="0"/>
          </a:p>
          <a:p>
            <a:r>
              <a:rPr lang="fr-FR" sz="1400" b="1" dirty="0" smtClean="0"/>
              <a:t>Consultez vos formations en cours ou à venir</a:t>
            </a:r>
          </a:p>
          <a:p>
            <a:r>
              <a:rPr lang="fr-FR" sz="1400" dirty="0" smtClean="0"/>
              <a:t> </a:t>
            </a:r>
          </a:p>
          <a:p>
            <a:r>
              <a:rPr lang="fr-FR" sz="1400" dirty="0" smtClean="0"/>
              <a:t>Mais aussi</a:t>
            </a:r>
            <a:endParaRPr lang="fr-FR" sz="1400" b="1" dirty="0" smtClean="0"/>
          </a:p>
          <a:p>
            <a:endParaRPr lang="fr-FR" sz="1400" b="1" dirty="0" smtClean="0"/>
          </a:p>
          <a:p>
            <a:endParaRPr lang="fr-FR" sz="1400" b="1" dirty="0"/>
          </a:p>
          <a:p>
            <a:r>
              <a:rPr lang="fr-FR" sz="1400" b="1" dirty="0" smtClean="0"/>
              <a:t>Vos formations passées</a:t>
            </a:r>
          </a:p>
          <a:p>
            <a:endParaRPr lang="fr-FR" sz="1400" b="1" dirty="0"/>
          </a:p>
        </p:txBody>
      </p:sp>
      <p:cxnSp>
        <p:nvCxnSpPr>
          <p:cNvPr id="8" name="Connecteur droit 7"/>
          <p:cNvCxnSpPr/>
          <p:nvPr/>
        </p:nvCxnSpPr>
        <p:spPr>
          <a:xfrm flipH="1">
            <a:off x="5004048" y="4365104"/>
            <a:ext cx="1944216" cy="12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4840162" y="5517232"/>
            <a:ext cx="2108102" cy="2606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51520" y="358749"/>
            <a:ext cx="9082743" cy="461665"/>
          </a:xfrm>
          <a:prstGeom prst="rect">
            <a:avLst/>
          </a:prstGeom>
          <a:noFill/>
        </p:spPr>
        <p:txBody>
          <a:bodyPr wrap="square" rtlCol="0">
            <a:spAutoFit/>
          </a:bodyPr>
          <a:lstStyle/>
          <a:p>
            <a:r>
              <a:rPr lang="fr-FR" sz="2400" b="1" dirty="0" smtClean="0">
                <a:solidFill>
                  <a:srgbClr val="89A3C7"/>
                </a:solidFill>
              </a:rPr>
              <a:t>Mon espace client</a:t>
            </a:r>
          </a:p>
        </p:txBody>
      </p:sp>
      <p:sp>
        <p:nvSpPr>
          <p:cNvPr id="10" name="ZoneTexte 9"/>
          <p:cNvSpPr txBox="1"/>
          <p:nvPr/>
        </p:nvSpPr>
        <p:spPr>
          <a:xfrm>
            <a:off x="8676455" y="6453334"/>
            <a:ext cx="657807" cy="246221"/>
          </a:xfrm>
          <a:prstGeom prst="rect">
            <a:avLst/>
          </a:prstGeom>
          <a:noFill/>
        </p:spPr>
        <p:txBody>
          <a:bodyPr wrap="square" rtlCol="0">
            <a:spAutoFit/>
          </a:bodyPr>
          <a:lstStyle/>
          <a:p>
            <a:r>
              <a:rPr lang="fr-FR" sz="1000" dirty="0" smtClean="0"/>
              <a:t>26</a:t>
            </a:r>
            <a:endParaRPr lang="fr-FR" sz="1000" dirty="0"/>
          </a:p>
        </p:txBody>
      </p:sp>
    </p:spTree>
    <p:extLst>
      <p:ext uri="{BB962C8B-B14F-4D97-AF65-F5344CB8AC3E}">
        <p14:creationId xmlns:p14="http://schemas.microsoft.com/office/powerpoint/2010/main" val="1930372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948264" y="2348880"/>
            <a:ext cx="1984605" cy="3016210"/>
          </a:xfrm>
          <a:prstGeom prst="rect">
            <a:avLst/>
          </a:prstGeom>
          <a:noFill/>
          <a:ln>
            <a:solidFill>
              <a:srgbClr val="89A3C7"/>
            </a:solidFill>
          </a:ln>
        </p:spPr>
        <p:txBody>
          <a:bodyPr wrap="square" rtlCol="0">
            <a:spAutoFit/>
          </a:bodyPr>
          <a:lstStyle/>
          <a:p>
            <a:pPr algn="ctr"/>
            <a:r>
              <a:rPr lang="fr-FR" b="1" dirty="0" smtClean="0">
                <a:solidFill>
                  <a:srgbClr val="89A3C7"/>
                </a:solidFill>
              </a:rPr>
              <a:t>Dans mes documents</a:t>
            </a:r>
          </a:p>
          <a:p>
            <a:endParaRPr lang="fr-FR" sz="1400" dirty="0" smtClean="0"/>
          </a:p>
          <a:p>
            <a:endParaRPr lang="fr-FR" sz="1400" dirty="0"/>
          </a:p>
          <a:p>
            <a:r>
              <a:rPr lang="fr-FR" sz="1400" dirty="0" smtClean="0"/>
              <a:t>Retrouvez l’ensemble des </a:t>
            </a:r>
            <a:r>
              <a:rPr lang="fr-FR" sz="1400" b="1" dirty="0" smtClean="0"/>
              <a:t>documents administratifs </a:t>
            </a:r>
            <a:r>
              <a:rPr lang="fr-FR" sz="1400" dirty="0" smtClean="0"/>
              <a:t>:</a:t>
            </a:r>
          </a:p>
          <a:p>
            <a:endParaRPr lang="fr-FR" sz="1400" dirty="0" smtClean="0"/>
          </a:p>
          <a:p>
            <a:pPr marL="285750" indent="-285750">
              <a:buFont typeface="Arial" panose="020B0604020202020204" pitchFamily="34" charset="0"/>
              <a:buChar char="•"/>
            </a:pPr>
            <a:r>
              <a:rPr lang="fr-FR" sz="1400" b="1" dirty="0"/>
              <a:t>F</a:t>
            </a:r>
            <a:r>
              <a:rPr lang="fr-FR" sz="1400" b="1" dirty="0" smtClean="0"/>
              <a:t>actures, </a:t>
            </a:r>
          </a:p>
          <a:p>
            <a:pPr marL="285750" indent="-285750">
              <a:buFont typeface="Arial" panose="020B0604020202020204" pitchFamily="34" charset="0"/>
              <a:buChar char="•"/>
            </a:pPr>
            <a:r>
              <a:rPr lang="fr-FR" sz="1400" b="1" dirty="0"/>
              <a:t>A</a:t>
            </a:r>
            <a:r>
              <a:rPr lang="fr-FR" sz="1400" b="1" dirty="0" smtClean="0"/>
              <a:t>ttestations,</a:t>
            </a:r>
          </a:p>
          <a:p>
            <a:pPr marL="285750" indent="-285750">
              <a:buFont typeface="Arial" panose="020B0604020202020204" pitchFamily="34" charset="0"/>
              <a:buChar char="•"/>
            </a:pPr>
            <a:r>
              <a:rPr lang="fr-FR" sz="1400" b="1" dirty="0"/>
              <a:t>F</a:t>
            </a:r>
            <a:r>
              <a:rPr lang="fr-FR" sz="1400" b="1" dirty="0" smtClean="0"/>
              <a:t>euilles d’émargement</a:t>
            </a:r>
          </a:p>
          <a:p>
            <a:endParaRPr lang="fr-FR" sz="1400" dirty="0"/>
          </a:p>
        </p:txBody>
      </p:sp>
      <p:pic>
        <p:nvPicPr>
          <p:cNvPr id="2" name="Image 1"/>
          <p:cNvPicPr>
            <a:picLocks noChangeAspect="1"/>
          </p:cNvPicPr>
          <p:nvPr/>
        </p:nvPicPr>
        <p:blipFill rotWithShape="1">
          <a:blip r:embed="rId2"/>
          <a:srcRect b="4191"/>
          <a:stretch/>
        </p:blipFill>
        <p:spPr>
          <a:xfrm>
            <a:off x="611560" y="1189747"/>
            <a:ext cx="5972175" cy="5119574"/>
          </a:xfrm>
          <a:prstGeom prst="rect">
            <a:avLst/>
          </a:prstGeom>
        </p:spPr>
      </p:pic>
      <p:sp>
        <p:nvSpPr>
          <p:cNvPr id="7" name="ZoneTexte 6"/>
          <p:cNvSpPr txBox="1"/>
          <p:nvPr/>
        </p:nvSpPr>
        <p:spPr>
          <a:xfrm>
            <a:off x="251520" y="358749"/>
            <a:ext cx="9082743" cy="461665"/>
          </a:xfrm>
          <a:prstGeom prst="rect">
            <a:avLst/>
          </a:prstGeom>
          <a:noFill/>
        </p:spPr>
        <p:txBody>
          <a:bodyPr wrap="square" rtlCol="0">
            <a:spAutoFit/>
          </a:bodyPr>
          <a:lstStyle/>
          <a:p>
            <a:r>
              <a:rPr lang="fr-FR" sz="2400" b="1" dirty="0" smtClean="0">
                <a:solidFill>
                  <a:srgbClr val="89A3C7"/>
                </a:solidFill>
              </a:rPr>
              <a:t>Mon espace client</a:t>
            </a:r>
          </a:p>
        </p:txBody>
      </p:sp>
      <p:sp>
        <p:nvSpPr>
          <p:cNvPr id="6" name="ZoneTexte 5"/>
          <p:cNvSpPr txBox="1"/>
          <p:nvPr/>
        </p:nvSpPr>
        <p:spPr>
          <a:xfrm>
            <a:off x="8676456" y="6453334"/>
            <a:ext cx="360040" cy="246221"/>
          </a:xfrm>
          <a:prstGeom prst="rect">
            <a:avLst/>
          </a:prstGeom>
          <a:noFill/>
        </p:spPr>
        <p:txBody>
          <a:bodyPr wrap="square" rtlCol="0">
            <a:spAutoFit/>
          </a:bodyPr>
          <a:lstStyle/>
          <a:p>
            <a:r>
              <a:rPr lang="fr-FR" sz="1000" dirty="0" smtClean="0"/>
              <a:t>27</a:t>
            </a:r>
            <a:endParaRPr lang="fr-FR" sz="1000" dirty="0"/>
          </a:p>
        </p:txBody>
      </p:sp>
      <p:sp>
        <p:nvSpPr>
          <p:cNvPr id="8" name="ZoneTexte 7"/>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Tree>
    <p:extLst>
      <p:ext uri="{BB962C8B-B14F-4D97-AF65-F5344CB8AC3E}">
        <p14:creationId xmlns:p14="http://schemas.microsoft.com/office/powerpoint/2010/main" val="998198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483768" y="1340768"/>
            <a:ext cx="9082743" cy="1107996"/>
          </a:xfrm>
          <a:prstGeom prst="rect">
            <a:avLst/>
          </a:prstGeom>
          <a:noFill/>
        </p:spPr>
        <p:txBody>
          <a:bodyPr wrap="square" rtlCol="0">
            <a:spAutoFit/>
          </a:bodyPr>
          <a:lstStyle/>
          <a:p>
            <a:r>
              <a:rPr lang="fr-FR" sz="4800" b="1" dirty="0" smtClean="0">
                <a:solidFill>
                  <a:srgbClr val="89A3C7"/>
                </a:solidFill>
              </a:rPr>
              <a:t>Contact support</a:t>
            </a:r>
          </a:p>
          <a:p>
            <a:endParaRPr lang="fr-FR" b="1" dirty="0" smtClean="0">
              <a:solidFill>
                <a:srgbClr val="89A3C7"/>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340768"/>
            <a:ext cx="952500" cy="952500"/>
          </a:xfrm>
          <a:prstGeom prst="rect">
            <a:avLst/>
          </a:prstGeom>
        </p:spPr>
      </p:pic>
      <p:sp>
        <p:nvSpPr>
          <p:cNvPr id="6" name="Rectangle 5"/>
          <p:cNvSpPr/>
          <p:nvPr/>
        </p:nvSpPr>
        <p:spPr>
          <a:xfrm>
            <a:off x="1231472" y="2780928"/>
            <a:ext cx="6940927" cy="1754326"/>
          </a:xfrm>
          <a:prstGeom prst="rect">
            <a:avLst/>
          </a:prstGeom>
        </p:spPr>
        <p:txBody>
          <a:bodyPr wrap="square">
            <a:spAutoFit/>
          </a:bodyPr>
          <a:lstStyle/>
          <a:p>
            <a:r>
              <a:rPr lang="fr-FR" b="1" dirty="0" smtClean="0">
                <a:solidFill>
                  <a:srgbClr val="89A3C7"/>
                </a:solidFill>
              </a:rPr>
              <a:t>Vous avez un problème </a:t>
            </a:r>
            <a:r>
              <a:rPr lang="fr-FR" b="1" dirty="0">
                <a:solidFill>
                  <a:srgbClr val="89A3C7"/>
                </a:solidFill>
              </a:rPr>
              <a:t>d’accès sur </a:t>
            </a:r>
            <a:r>
              <a:rPr lang="fr-FR" b="1" dirty="0" smtClean="0">
                <a:solidFill>
                  <a:srgbClr val="89A3C7"/>
                </a:solidFill>
              </a:rPr>
              <a:t>Fnaim.org et/ ou vous avez perdu vos identifiants?</a:t>
            </a:r>
          </a:p>
          <a:p>
            <a:endParaRPr lang="fr-FR" dirty="0">
              <a:solidFill>
                <a:srgbClr val="89A3C7"/>
              </a:solidFill>
            </a:endParaRPr>
          </a:p>
          <a:p>
            <a:r>
              <a:rPr lang="fr-FR" b="1" dirty="0" smtClean="0">
                <a:solidFill>
                  <a:srgbClr val="89A3C7"/>
                </a:solidFill>
              </a:rPr>
              <a:t>Contactez le support </a:t>
            </a:r>
            <a:r>
              <a:rPr lang="fr-FR" dirty="0" smtClean="0">
                <a:solidFill>
                  <a:srgbClr val="89A3C7"/>
                </a:solidFill>
              </a:rPr>
              <a:t>:</a:t>
            </a:r>
          </a:p>
          <a:p>
            <a:r>
              <a:rPr lang="fr-FR" dirty="0" smtClean="0">
                <a:solidFill>
                  <a:srgbClr val="89A3C7"/>
                </a:solidFill>
              </a:rPr>
              <a:t>par mail </a:t>
            </a:r>
            <a:r>
              <a:rPr lang="fr-FR" dirty="0" smtClean="0">
                <a:solidFill>
                  <a:srgbClr val="89A3C7"/>
                </a:solidFill>
                <a:hlinkClick r:id="rId3"/>
              </a:rPr>
              <a:t>support@fnaim.fr</a:t>
            </a:r>
            <a:r>
              <a:rPr lang="fr-FR" dirty="0" smtClean="0">
                <a:solidFill>
                  <a:srgbClr val="89A3C7"/>
                </a:solidFill>
              </a:rPr>
              <a:t> ou </a:t>
            </a:r>
          </a:p>
          <a:p>
            <a:r>
              <a:rPr lang="fr-FR" dirty="0" smtClean="0">
                <a:solidFill>
                  <a:srgbClr val="89A3C7"/>
                </a:solidFill>
              </a:rPr>
              <a:t>par tél au 3240 choix 2</a:t>
            </a:r>
            <a:endParaRPr lang="fr-FR" dirty="0">
              <a:solidFill>
                <a:srgbClr val="89A3C7"/>
              </a:solidFill>
            </a:endParaRPr>
          </a:p>
        </p:txBody>
      </p:sp>
      <p:sp>
        <p:nvSpPr>
          <p:cNvPr id="7" name="ZoneTexte 6"/>
          <p:cNvSpPr txBox="1"/>
          <p:nvPr/>
        </p:nvSpPr>
        <p:spPr>
          <a:xfrm>
            <a:off x="8676456" y="6453334"/>
            <a:ext cx="576064" cy="246221"/>
          </a:xfrm>
          <a:prstGeom prst="rect">
            <a:avLst/>
          </a:prstGeom>
          <a:noFill/>
        </p:spPr>
        <p:txBody>
          <a:bodyPr wrap="square" rtlCol="0">
            <a:spAutoFit/>
          </a:bodyPr>
          <a:lstStyle/>
          <a:p>
            <a:r>
              <a:rPr lang="fr-FR" sz="1000" dirty="0" smtClean="0"/>
              <a:t>28</a:t>
            </a:r>
            <a:endParaRPr lang="fr-FR" sz="1000" dirty="0"/>
          </a:p>
        </p:txBody>
      </p:sp>
      <p:sp>
        <p:nvSpPr>
          <p:cNvPr id="8" name="ZoneTexte 7"/>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Tree>
    <p:extLst>
      <p:ext uri="{BB962C8B-B14F-4D97-AF65-F5344CB8AC3E}">
        <p14:creationId xmlns:p14="http://schemas.microsoft.com/office/powerpoint/2010/main" val="1098079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99592" y="1484784"/>
            <a:ext cx="9082743" cy="1200329"/>
          </a:xfrm>
          <a:prstGeom prst="rect">
            <a:avLst/>
          </a:prstGeom>
          <a:noFill/>
        </p:spPr>
        <p:txBody>
          <a:bodyPr wrap="square" rtlCol="0">
            <a:spAutoFit/>
          </a:bodyPr>
          <a:lstStyle/>
          <a:p>
            <a:r>
              <a:rPr lang="fr-FR" sz="4800" b="1" dirty="0" smtClean="0">
                <a:solidFill>
                  <a:srgbClr val="5BB1CD"/>
                </a:solidFill>
              </a:rPr>
              <a:t>Qui peut s’inscrire</a:t>
            </a:r>
            <a:r>
              <a:rPr lang="fr-FR" sz="4800" b="1" dirty="0">
                <a:solidFill>
                  <a:srgbClr val="5BB1CD"/>
                </a:solidFill>
              </a:rPr>
              <a:t> </a:t>
            </a:r>
            <a:endParaRPr lang="fr-FR" sz="4800" b="1" dirty="0" smtClean="0">
              <a:solidFill>
                <a:srgbClr val="5BB1CD"/>
              </a:solidFill>
            </a:endParaRPr>
          </a:p>
          <a:p>
            <a:r>
              <a:rPr lang="fr-FR" sz="2400" b="1" dirty="0" smtClean="0">
                <a:solidFill>
                  <a:srgbClr val="5BB1CD"/>
                </a:solidFill>
              </a:rPr>
              <a:t>aux formations de l’ESI ? </a:t>
            </a:r>
            <a:endParaRPr lang="fr-FR" sz="2400" b="1" dirty="0">
              <a:solidFill>
                <a:srgbClr val="5BB1CD"/>
              </a:solidFill>
            </a:endParaRPr>
          </a:p>
        </p:txBody>
      </p:sp>
      <p:sp>
        <p:nvSpPr>
          <p:cNvPr id="2" name="Rectangle 1"/>
          <p:cNvSpPr/>
          <p:nvPr/>
        </p:nvSpPr>
        <p:spPr>
          <a:xfrm>
            <a:off x="1403648" y="3068960"/>
            <a:ext cx="6912768" cy="2585323"/>
          </a:xfrm>
          <a:prstGeom prst="rect">
            <a:avLst/>
          </a:prstGeom>
        </p:spPr>
        <p:txBody>
          <a:bodyPr wrap="square">
            <a:spAutoFit/>
          </a:bodyPr>
          <a:lstStyle/>
          <a:p>
            <a:r>
              <a:rPr lang="fr-FR" b="1" dirty="0"/>
              <a:t>Tous les professionnels de l’immobilier </a:t>
            </a:r>
            <a:r>
              <a:rPr lang="fr-FR" b="1" dirty="0" smtClean="0"/>
              <a:t>peuvent </a:t>
            </a:r>
            <a:r>
              <a:rPr lang="fr-FR" b="1" dirty="0"/>
              <a:t>s’inscrire aux formations de l’ESI, cependant ce guide d’utilisation s’adresse spécifiquement </a:t>
            </a:r>
            <a:r>
              <a:rPr lang="fr-FR" b="1" u="sng" dirty="0"/>
              <a:t>aux adhérents FNAIM</a:t>
            </a:r>
            <a:r>
              <a:rPr lang="fr-FR" b="1" dirty="0"/>
              <a:t>.</a:t>
            </a:r>
          </a:p>
          <a:p>
            <a:endParaRPr lang="fr-FR" b="1" dirty="0"/>
          </a:p>
          <a:p>
            <a:r>
              <a:rPr lang="fr-FR" b="1" dirty="0"/>
              <a:t>Il est à rappeler que seuls les représentants légaux adhérents FNAIM et les agents commerciaux habilités par les adhérents FNAIM peuvent commander des formations sur le site de l’ESI. Un salarié n’a pas les droits d’accès pour valider une commande.</a:t>
            </a:r>
          </a:p>
          <a:p>
            <a:endParaRPr lang="fr-FR" b="1" dirty="0">
              <a:solidFill>
                <a:srgbClr val="89A3C7"/>
              </a:solidFill>
            </a:endParaRPr>
          </a:p>
        </p:txBody>
      </p:sp>
      <p:sp>
        <p:nvSpPr>
          <p:cNvPr id="3" name="ZoneTexte 2"/>
          <p:cNvSpPr txBox="1"/>
          <p:nvPr/>
        </p:nvSpPr>
        <p:spPr>
          <a:xfrm>
            <a:off x="8676456" y="6453334"/>
            <a:ext cx="288032" cy="246221"/>
          </a:xfrm>
          <a:prstGeom prst="rect">
            <a:avLst/>
          </a:prstGeom>
          <a:noFill/>
        </p:spPr>
        <p:txBody>
          <a:bodyPr wrap="square" rtlCol="0">
            <a:spAutoFit/>
          </a:bodyPr>
          <a:lstStyle/>
          <a:p>
            <a:r>
              <a:rPr lang="fr-FR" sz="1000" dirty="0" smtClean="0"/>
              <a:t>3</a:t>
            </a:r>
            <a:endParaRPr lang="fr-FR" sz="1000" dirty="0"/>
          </a:p>
        </p:txBody>
      </p:sp>
      <p:sp>
        <p:nvSpPr>
          <p:cNvPr id="5" name="ZoneTexte 4"/>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Tree>
    <p:extLst>
      <p:ext uri="{BB962C8B-B14F-4D97-AF65-F5344CB8AC3E}">
        <p14:creationId xmlns:p14="http://schemas.microsoft.com/office/powerpoint/2010/main" val="1902891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99592" y="1375613"/>
            <a:ext cx="9082743" cy="830997"/>
          </a:xfrm>
          <a:prstGeom prst="rect">
            <a:avLst/>
          </a:prstGeom>
          <a:noFill/>
        </p:spPr>
        <p:txBody>
          <a:bodyPr wrap="square" rtlCol="0">
            <a:spAutoFit/>
          </a:bodyPr>
          <a:lstStyle/>
          <a:p>
            <a:r>
              <a:rPr lang="fr-FR" sz="4800" b="1" dirty="0" smtClean="0">
                <a:solidFill>
                  <a:srgbClr val="5BB1CD"/>
                </a:solidFill>
              </a:rPr>
              <a:t>Comment s’inscrire ?</a:t>
            </a:r>
            <a:r>
              <a:rPr lang="fr-FR" sz="2400" b="1" dirty="0" smtClean="0">
                <a:solidFill>
                  <a:srgbClr val="5BB1CD"/>
                </a:solidFill>
              </a:rPr>
              <a:t> </a:t>
            </a:r>
            <a:endParaRPr lang="fr-FR" sz="2400" b="1" dirty="0">
              <a:solidFill>
                <a:srgbClr val="5BB1CD"/>
              </a:solidFill>
            </a:endParaRPr>
          </a:p>
        </p:txBody>
      </p:sp>
      <p:sp>
        <p:nvSpPr>
          <p:cNvPr id="9" name="Titre 1"/>
          <p:cNvSpPr txBox="1">
            <a:spLocks/>
          </p:cNvSpPr>
          <p:nvPr/>
        </p:nvSpPr>
        <p:spPr>
          <a:xfrm>
            <a:off x="1475656" y="2708920"/>
            <a:ext cx="6336704" cy="360680"/>
          </a:xfrm>
          <a:prstGeom prst="rect">
            <a:avLst/>
          </a:prstGeom>
        </p:spPr>
        <p:txBody>
          <a:bodyPr vert="horz" wrap="none" lIns="0" tIns="0" rIns="0" bIns="0" rtlCol="0" anchor="ctr">
            <a:noAutofit/>
          </a:bodyPr>
          <a:lstStyle>
            <a:lvl1pPr algn="r" defTabSz="914400" rtl="0" eaLnBrk="1" latinLnBrk="0" hangingPunct="1">
              <a:spcBef>
                <a:spcPct val="0"/>
              </a:spcBef>
              <a:buNone/>
              <a:defRPr lang="fr-FR" sz="2300" b="1" i="0" kern="1200" cap="all" dirty="0">
                <a:solidFill>
                  <a:srgbClr val="89A3C7"/>
                </a:solidFill>
                <a:latin typeface="+mj-lt"/>
                <a:ea typeface="+mj-ea"/>
                <a:cs typeface="+mj-cs"/>
              </a:defRPr>
            </a:lvl1pPr>
          </a:lstStyle>
          <a:p>
            <a:pPr algn="l"/>
            <a:r>
              <a:rPr lang="fr-FR" sz="2400" cap="none" dirty="0" smtClean="0">
                <a:solidFill>
                  <a:srgbClr val="5BB1CD"/>
                </a:solidFill>
              </a:rPr>
              <a:t>Une inscription simple et rapide en 4 étapes</a:t>
            </a:r>
            <a:endParaRPr lang="fr-FR" sz="2400" cap="none" dirty="0">
              <a:solidFill>
                <a:srgbClr val="5BB1CD"/>
              </a:solidFill>
            </a:endParaRPr>
          </a:p>
        </p:txBody>
      </p:sp>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l="4445" r="5765"/>
          <a:stretch/>
        </p:blipFill>
        <p:spPr>
          <a:xfrm>
            <a:off x="1187624" y="3212976"/>
            <a:ext cx="7272808" cy="1957472"/>
          </a:xfrm>
          <a:prstGeom prst="rect">
            <a:avLst/>
          </a:prstGeom>
        </p:spPr>
      </p:pic>
      <p:sp>
        <p:nvSpPr>
          <p:cNvPr id="5" name="ZoneTexte 4"/>
          <p:cNvSpPr txBox="1"/>
          <p:nvPr/>
        </p:nvSpPr>
        <p:spPr>
          <a:xfrm>
            <a:off x="8676456" y="6453334"/>
            <a:ext cx="288032" cy="246221"/>
          </a:xfrm>
          <a:prstGeom prst="rect">
            <a:avLst/>
          </a:prstGeom>
          <a:noFill/>
        </p:spPr>
        <p:txBody>
          <a:bodyPr wrap="square" rtlCol="0">
            <a:spAutoFit/>
          </a:bodyPr>
          <a:lstStyle/>
          <a:p>
            <a:r>
              <a:rPr lang="fr-FR" sz="1000" dirty="0"/>
              <a:t>4</a:t>
            </a:r>
          </a:p>
        </p:txBody>
      </p:sp>
      <p:sp>
        <p:nvSpPr>
          <p:cNvPr id="7" name="ZoneTexte 6"/>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Tree>
    <p:extLst>
      <p:ext uri="{BB962C8B-B14F-4D97-AF65-F5344CB8AC3E}">
        <p14:creationId xmlns:p14="http://schemas.microsoft.com/office/powerpoint/2010/main" val="248897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331640" y="1916832"/>
            <a:ext cx="5986990" cy="4403158"/>
          </a:xfrm>
          <a:prstGeom prst="rect">
            <a:avLst/>
          </a:prstGeom>
        </p:spPr>
      </p:pic>
      <p:sp>
        <p:nvSpPr>
          <p:cNvPr id="7" name="ZoneTexte 6"/>
          <p:cNvSpPr txBox="1"/>
          <p:nvPr/>
        </p:nvSpPr>
        <p:spPr>
          <a:xfrm>
            <a:off x="971600" y="751599"/>
            <a:ext cx="9082743" cy="1200329"/>
          </a:xfrm>
          <a:prstGeom prst="rect">
            <a:avLst/>
          </a:prstGeom>
          <a:noFill/>
        </p:spPr>
        <p:txBody>
          <a:bodyPr wrap="square" rtlCol="0">
            <a:spAutoFit/>
          </a:bodyPr>
          <a:lstStyle/>
          <a:p>
            <a:endParaRPr lang="fr-FR" b="1" dirty="0" smtClean="0">
              <a:solidFill>
                <a:srgbClr val="5BB1CD"/>
              </a:solidFill>
            </a:endParaRPr>
          </a:p>
          <a:p>
            <a:r>
              <a:rPr lang="fr-FR" b="1" dirty="0" smtClean="0">
                <a:solidFill>
                  <a:srgbClr val="5BB1CD"/>
                </a:solidFill>
              </a:rPr>
              <a:t>Connectez-vous sur</a:t>
            </a:r>
          </a:p>
          <a:p>
            <a:r>
              <a:rPr lang="fr-FR" b="1" dirty="0" smtClean="0">
                <a:solidFill>
                  <a:srgbClr val="5BB1CD"/>
                </a:solidFill>
              </a:rPr>
              <a:t>ET CLIQUEZ sur </a:t>
            </a:r>
            <a:r>
              <a:rPr lang="fr-FR" b="1" u="sng" dirty="0" smtClean="0">
                <a:solidFill>
                  <a:srgbClr val="5BB1CD"/>
                </a:solidFill>
              </a:rPr>
              <a:t>je suis un professionnel</a:t>
            </a:r>
          </a:p>
          <a:p>
            <a:r>
              <a:rPr lang="fr-FR" b="1" dirty="0" smtClean="0">
                <a:solidFill>
                  <a:srgbClr val="5BB1CD"/>
                </a:solidFill>
              </a:rPr>
              <a:t>  </a:t>
            </a:r>
            <a:endParaRPr lang="fr-FR" b="1" dirty="0">
              <a:solidFill>
                <a:srgbClr val="5BB1CD"/>
              </a:solidFill>
            </a:endParaRPr>
          </a:p>
        </p:txBody>
      </p:sp>
      <p:pic>
        <p:nvPicPr>
          <p:cNvPr id="8" name="Image 7">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44896" t="61672" r="18225" b="11173"/>
          <a:stretch/>
        </p:blipFill>
        <p:spPr>
          <a:xfrm>
            <a:off x="2987824" y="1034688"/>
            <a:ext cx="1656184" cy="317075"/>
          </a:xfrm>
          <a:prstGeom prst="rect">
            <a:avLst/>
          </a:prstGeom>
        </p:spPr>
      </p:pic>
      <p:sp>
        <p:nvSpPr>
          <p:cNvPr id="9" name="Rectangle 8"/>
          <p:cNvSpPr/>
          <p:nvPr/>
        </p:nvSpPr>
        <p:spPr>
          <a:xfrm>
            <a:off x="2195736" y="5239870"/>
            <a:ext cx="1800200" cy="3868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8676456" y="6453334"/>
            <a:ext cx="288032" cy="246221"/>
          </a:xfrm>
          <a:prstGeom prst="rect">
            <a:avLst/>
          </a:prstGeom>
          <a:noFill/>
        </p:spPr>
        <p:txBody>
          <a:bodyPr wrap="square" rtlCol="0">
            <a:spAutoFit/>
          </a:bodyPr>
          <a:lstStyle/>
          <a:p>
            <a:r>
              <a:rPr lang="fr-FR" sz="1000" dirty="0"/>
              <a:t>5</a:t>
            </a:r>
          </a:p>
        </p:txBody>
      </p:sp>
      <p:sp>
        <p:nvSpPr>
          <p:cNvPr id="10" name="ZoneTexte 9"/>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Tree>
    <p:extLst>
      <p:ext uri="{BB962C8B-B14F-4D97-AF65-F5344CB8AC3E}">
        <p14:creationId xmlns:p14="http://schemas.microsoft.com/office/powerpoint/2010/main" val="213001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graphique 4"/>
          <p:cNvPicPr>
            <a:picLocks noGrp="1" noChangeAspect="1"/>
          </p:cNvPicPr>
          <p:nvPr>
            <p:ph type="chart" sz="quarter" idx="16"/>
          </p:nvPr>
        </p:nvPicPr>
        <p:blipFill rotWithShape="1">
          <a:blip r:embed="rId2"/>
          <a:srcRect l="11566" t="10941" r="13013" b="6220"/>
          <a:stretch/>
        </p:blipFill>
        <p:spPr>
          <a:xfrm>
            <a:off x="0" y="1943636"/>
            <a:ext cx="5462867" cy="3375086"/>
          </a:xfrm>
          <a:prstGeom prst="rect">
            <a:avLst/>
          </a:prstGeom>
        </p:spPr>
      </p:pic>
      <p:sp>
        <p:nvSpPr>
          <p:cNvPr id="7" name="Rectangle 6"/>
          <p:cNvSpPr/>
          <p:nvPr/>
        </p:nvSpPr>
        <p:spPr>
          <a:xfrm>
            <a:off x="372918" y="3892214"/>
            <a:ext cx="4703138" cy="2568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72918" y="4209019"/>
            <a:ext cx="881248" cy="1143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369" y="21705"/>
            <a:ext cx="859397" cy="891358"/>
          </a:xfrm>
          <a:prstGeom prst="rect">
            <a:avLst/>
          </a:prstGeom>
        </p:spPr>
      </p:pic>
      <p:pic>
        <p:nvPicPr>
          <p:cNvPr id="12" name="Image 11"/>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29267" r="5765"/>
          <a:stretch/>
        </p:blipFill>
        <p:spPr>
          <a:xfrm>
            <a:off x="3494826" y="46839"/>
            <a:ext cx="2539217" cy="944543"/>
          </a:xfrm>
          <a:prstGeom prst="rect">
            <a:avLst/>
          </a:prstGeom>
          <a:effectLst>
            <a:glow>
              <a:schemeClr val="accent1">
                <a:alpha val="52000"/>
              </a:schemeClr>
            </a:glow>
          </a:effectLst>
        </p:spPr>
      </p:pic>
      <p:sp>
        <p:nvSpPr>
          <p:cNvPr id="13" name="ZoneTexte 12"/>
          <p:cNvSpPr txBox="1"/>
          <p:nvPr/>
        </p:nvSpPr>
        <p:spPr>
          <a:xfrm>
            <a:off x="8676456" y="6453334"/>
            <a:ext cx="288032" cy="246221"/>
          </a:xfrm>
          <a:prstGeom prst="rect">
            <a:avLst/>
          </a:prstGeom>
          <a:noFill/>
        </p:spPr>
        <p:txBody>
          <a:bodyPr wrap="square" rtlCol="0">
            <a:spAutoFit/>
          </a:bodyPr>
          <a:lstStyle/>
          <a:p>
            <a:r>
              <a:rPr lang="fr-FR" sz="1000" dirty="0"/>
              <a:t>6</a:t>
            </a:r>
            <a:endParaRPr lang="fr-FR" sz="1000" dirty="0"/>
          </a:p>
        </p:txBody>
      </p:sp>
      <p:sp>
        <p:nvSpPr>
          <p:cNvPr id="14" name="ZoneTexte 13"/>
          <p:cNvSpPr txBox="1"/>
          <p:nvPr/>
        </p:nvSpPr>
        <p:spPr>
          <a:xfrm>
            <a:off x="5580112" y="2288361"/>
            <a:ext cx="3384376" cy="2462213"/>
          </a:xfrm>
          <a:prstGeom prst="rect">
            <a:avLst/>
          </a:prstGeom>
          <a:noFill/>
          <a:ln>
            <a:solidFill>
              <a:srgbClr val="89A3C7"/>
            </a:solidFill>
          </a:ln>
        </p:spPr>
        <p:txBody>
          <a:bodyPr wrap="square" rtlCol="0">
            <a:spAutoFit/>
          </a:bodyPr>
          <a:lstStyle/>
          <a:p>
            <a:r>
              <a:rPr lang="fr-FR" sz="1400" dirty="0" smtClean="0"/>
              <a:t>Deux manières de recherche ma formation :</a:t>
            </a:r>
          </a:p>
          <a:p>
            <a:endParaRPr lang="fr-FR" sz="1400" b="1" dirty="0"/>
          </a:p>
          <a:p>
            <a:r>
              <a:rPr lang="fr-FR" sz="1400" b="1" dirty="0" smtClean="0"/>
              <a:t>Je connais ma formation </a:t>
            </a:r>
            <a:r>
              <a:rPr lang="fr-FR" sz="1400" b="1" dirty="0"/>
              <a:t>(</a:t>
            </a:r>
            <a:r>
              <a:rPr lang="fr-FR" sz="1400" b="1" dirty="0">
                <a:solidFill>
                  <a:srgbClr val="FF0000"/>
                </a:solidFill>
              </a:rPr>
              <a:t>1</a:t>
            </a:r>
            <a:r>
              <a:rPr lang="fr-FR" sz="1400" b="1" dirty="0"/>
              <a:t>)</a:t>
            </a:r>
            <a:endParaRPr lang="fr-FR" sz="1400" dirty="0"/>
          </a:p>
          <a:p>
            <a:r>
              <a:rPr lang="fr-FR" sz="1400" dirty="0" smtClean="0"/>
              <a:t> </a:t>
            </a:r>
            <a:r>
              <a:rPr lang="fr-FR" sz="1400" dirty="0" smtClean="0">
                <a:sym typeface="Wingdings" panose="05000000000000000000" pitchFamily="2" charset="2"/>
              </a:rPr>
              <a:t> j’utilise la loupe, j’indique la formation (exemple : discrimination)</a:t>
            </a:r>
          </a:p>
          <a:p>
            <a:endParaRPr lang="fr-FR" sz="1400" b="1" dirty="0">
              <a:sym typeface="Wingdings" panose="05000000000000000000" pitchFamily="2" charset="2"/>
            </a:endParaRPr>
          </a:p>
          <a:p>
            <a:r>
              <a:rPr lang="fr-FR" sz="1400" b="1" dirty="0" smtClean="0">
                <a:sym typeface="Wingdings" panose="05000000000000000000" pitchFamily="2" charset="2"/>
              </a:rPr>
              <a:t>Je ne connais pas ma formation </a:t>
            </a:r>
            <a:r>
              <a:rPr lang="fr-FR" sz="1400" b="1" dirty="0"/>
              <a:t>(</a:t>
            </a:r>
            <a:r>
              <a:rPr lang="fr-FR" sz="1400" b="1" dirty="0">
                <a:solidFill>
                  <a:srgbClr val="FF0000"/>
                </a:solidFill>
              </a:rPr>
              <a:t>2</a:t>
            </a:r>
            <a:r>
              <a:rPr lang="fr-FR" sz="1400" b="1" dirty="0"/>
              <a:t>)</a:t>
            </a:r>
          </a:p>
          <a:p>
            <a:r>
              <a:rPr lang="fr-FR" sz="1400" b="1" dirty="0" smtClean="0">
                <a:sym typeface="Wingdings" panose="05000000000000000000" pitchFamily="2" charset="2"/>
              </a:rPr>
              <a:t> </a:t>
            </a:r>
            <a:r>
              <a:rPr lang="fr-FR" sz="1400" dirty="0" smtClean="0">
                <a:sym typeface="Wingdings" panose="05000000000000000000" pitchFamily="2" charset="2"/>
              </a:rPr>
              <a:t>Je clique sur </a:t>
            </a:r>
            <a:r>
              <a:rPr lang="fr-FR" sz="1400" i="1" dirty="0" smtClean="0">
                <a:sym typeface="Wingdings" panose="05000000000000000000" pitchFamily="2" charset="2"/>
              </a:rPr>
              <a:t>« recherche avancée » </a:t>
            </a:r>
            <a:r>
              <a:rPr lang="fr-FR" sz="1400" dirty="0" smtClean="0">
                <a:sym typeface="Wingdings" panose="05000000000000000000" pitchFamily="2" charset="2"/>
              </a:rPr>
              <a:t>pour choisir ma formation à partir de </a:t>
            </a:r>
            <a:r>
              <a:rPr lang="fr-FR" sz="1400" b="1" dirty="0" smtClean="0">
                <a:solidFill>
                  <a:srgbClr val="89A3C7"/>
                </a:solidFill>
                <a:sym typeface="Wingdings" panose="05000000000000000000" pitchFamily="2" charset="2"/>
              </a:rPr>
              <a:t>la date </a:t>
            </a:r>
            <a:r>
              <a:rPr lang="fr-FR" sz="1400" dirty="0" smtClean="0">
                <a:sym typeface="Wingdings" panose="05000000000000000000" pitchFamily="2" charset="2"/>
              </a:rPr>
              <a:t>de mon choix, </a:t>
            </a:r>
            <a:r>
              <a:rPr lang="fr-FR" sz="1400" b="1" dirty="0" smtClean="0">
                <a:solidFill>
                  <a:srgbClr val="89A3C7"/>
                </a:solidFill>
                <a:sym typeface="Wingdings" panose="05000000000000000000" pitchFamily="2" charset="2"/>
              </a:rPr>
              <a:t>du type de formation </a:t>
            </a:r>
            <a:r>
              <a:rPr lang="fr-FR" sz="1400" dirty="0" smtClean="0">
                <a:sym typeface="Wingdings" panose="05000000000000000000" pitchFamily="2" charset="2"/>
              </a:rPr>
              <a:t>et du </a:t>
            </a:r>
            <a:r>
              <a:rPr lang="fr-FR" sz="1400" b="1" dirty="0" smtClean="0">
                <a:solidFill>
                  <a:srgbClr val="89A3C7"/>
                </a:solidFill>
                <a:sym typeface="Wingdings" panose="05000000000000000000" pitchFamily="2" charset="2"/>
              </a:rPr>
              <a:t>secteur d’activité ou géographique.</a:t>
            </a:r>
            <a:endParaRPr lang="fr-FR" sz="1400" b="1" dirty="0">
              <a:solidFill>
                <a:srgbClr val="89A3C7"/>
              </a:solidFill>
            </a:endParaRPr>
          </a:p>
        </p:txBody>
      </p:sp>
      <p:sp>
        <p:nvSpPr>
          <p:cNvPr id="15" name="ZoneTexte 14"/>
          <p:cNvSpPr txBox="1"/>
          <p:nvPr/>
        </p:nvSpPr>
        <p:spPr>
          <a:xfrm>
            <a:off x="5220072" y="3839687"/>
            <a:ext cx="504056" cy="369332"/>
          </a:xfrm>
          <a:prstGeom prst="rect">
            <a:avLst/>
          </a:prstGeom>
          <a:noFill/>
        </p:spPr>
        <p:txBody>
          <a:bodyPr wrap="square" rtlCol="0">
            <a:spAutoFit/>
          </a:bodyPr>
          <a:lstStyle/>
          <a:p>
            <a:r>
              <a:rPr lang="fr-FR" dirty="0" smtClean="0">
                <a:solidFill>
                  <a:srgbClr val="FF0000"/>
                </a:solidFill>
              </a:rPr>
              <a:t>1</a:t>
            </a:r>
            <a:endParaRPr lang="fr-FR" dirty="0">
              <a:solidFill>
                <a:srgbClr val="FF0000"/>
              </a:solidFill>
            </a:endParaRPr>
          </a:p>
        </p:txBody>
      </p:sp>
      <p:sp>
        <p:nvSpPr>
          <p:cNvPr id="16" name="ZoneTexte 15"/>
          <p:cNvSpPr txBox="1"/>
          <p:nvPr/>
        </p:nvSpPr>
        <p:spPr>
          <a:xfrm>
            <a:off x="1375056" y="4077072"/>
            <a:ext cx="504056" cy="369332"/>
          </a:xfrm>
          <a:prstGeom prst="rect">
            <a:avLst/>
          </a:prstGeom>
          <a:noFill/>
        </p:spPr>
        <p:txBody>
          <a:bodyPr wrap="square" rtlCol="0">
            <a:spAutoFit/>
          </a:bodyPr>
          <a:lstStyle/>
          <a:p>
            <a:r>
              <a:rPr lang="fr-FR" dirty="0">
                <a:solidFill>
                  <a:srgbClr val="FF0000"/>
                </a:solidFill>
              </a:rPr>
              <a:t>2</a:t>
            </a:r>
          </a:p>
        </p:txBody>
      </p:sp>
    </p:spTree>
    <p:extLst>
      <p:ext uri="{BB962C8B-B14F-4D97-AF65-F5344CB8AC3E}">
        <p14:creationId xmlns:p14="http://schemas.microsoft.com/office/powerpoint/2010/main" val="1499488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20075" t="19201" r="21650" b="6601"/>
          <a:stretch/>
        </p:blipFill>
        <p:spPr>
          <a:xfrm>
            <a:off x="876780" y="1849893"/>
            <a:ext cx="4919356" cy="3523323"/>
          </a:xfrm>
          <a:prstGeom prst="rect">
            <a:avLst/>
          </a:prstGeom>
        </p:spPr>
      </p:pic>
      <p:sp>
        <p:nvSpPr>
          <p:cNvPr id="7" name="ZoneTexte 6"/>
          <p:cNvSpPr txBox="1"/>
          <p:nvPr/>
        </p:nvSpPr>
        <p:spPr>
          <a:xfrm>
            <a:off x="6288695" y="2132856"/>
            <a:ext cx="2664296" cy="3539430"/>
          </a:xfrm>
          <a:prstGeom prst="rect">
            <a:avLst/>
          </a:prstGeom>
          <a:noFill/>
          <a:ln>
            <a:solidFill>
              <a:srgbClr val="89A3C7"/>
            </a:solidFill>
          </a:ln>
        </p:spPr>
        <p:txBody>
          <a:bodyPr wrap="square" rtlCol="0">
            <a:spAutoFit/>
          </a:bodyPr>
          <a:lstStyle/>
          <a:p>
            <a:r>
              <a:rPr lang="fr-FR" sz="1400" dirty="0" smtClean="0"/>
              <a:t>Ex</a:t>
            </a:r>
            <a:r>
              <a:rPr lang="fr-FR" sz="1400" dirty="0"/>
              <a:t>: </a:t>
            </a:r>
            <a:r>
              <a:rPr lang="fr-FR" sz="1400" b="1" dirty="0"/>
              <a:t>je recherche une </a:t>
            </a:r>
            <a:r>
              <a:rPr lang="fr-FR" sz="1400" b="1" dirty="0" smtClean="0"/>
              <a:t>formation « </a:t>
            </a:r>
            <a:r>
              <a:rPr lang="fr-FR" sz="1400" b="1" i="1" dirty="0" smtClean="0">
                <a:solidFill>
                  <a:srgbClr val="89A3C7"/>
                </a:solidFill>
              </a:rPr>
              <a:t>du 2 au </a:t>
            </a:r>
            <a:r>
              <a:rPr lang="fr-FR" sz="1400" b="1" i="1" dirty="0" smtClean="0">
                <a:solidFill>
                  <a:srgbClr val="89A3C7"/>
                </a:solidFill>
              </a:rPr>
              <a:t>27 </a:t>
            </a:r>
            <a:r>
              <a:rPr lang="fr-FR" sz="1400" b="1" i="1" dirty="0" smtClean="0">
                <a:solidFill>
                  <a:srgbClr val="89A3C7"/>
                </a:solidFill>
              </a:rPr>
              <a:t>novembre </a:t>
            </a:r>
            <a:r>
              <a:rPr lang="fr-FR" sz="1400" b="1" i="1" dirty="0" smtClean="0">
                <a:solidFill>
                  <a:srgbClr val="89A3C7"/>
                </a:solidFill>
              </a:rPr>
              <a:t>2020 </a:t>
            </a:r>
            <a:r>
              <a:rPr lang="fr-FR" sz="1400" b="1" i="1" dirty="0" smtClean="0"/>
              <a:t>»</a:t>
            </a:r>
            <a:r>
              <a:rPr lang="fr-FR" sz="1400" b="1" dirty="0" smtClean="0"/>
              <a:t>, </a:t>
            </a:r>
            <a:r>
              <a:rPr lang="fr-FR" sz="1400" b="1" dirty="0"/>
              <a:t>«</a:t>
            </a:r>
            <a:r>
              <a:rPr lang="fr-FR" sz="1400" b="1" dirty="0">
                <a:solidFill>
                  <a:srgbClr val="89A3C7"/>
                </a:solidFill>
              </a:rPr>
              <a:t> </a:t>
            </a:r>
            <a:r>
              <a:rPr lang="fr-FR" sz="1400" b="1" i="1" dirty="0">
                <a:solidFill>
                  <a:srgbClr val="89A3C7"/>
                </a:solidFill>
              </a:rPr>
              <a:t>inter-entreprises</a:t>
            </a:r>
            <a:r>
              <a:rPr lang="fr-FR" sz="1400" b="1" dirty="0"/>
              <a:t>»  en « </a:t>
            </a:r>
            <a:r>
              <a:rPr lang="fr-FR" sz="1400" b="1" i="1" dirty="0">
                <a:solidFill>
                  <a:srgbClr val="89A3C7"/>
                </a:solidFill>
              </a:rPr>
              <a:t>transaction </a:t>
            </a:r>
            <a:r>
              <a:rPr lang="fr-FR" sz="1400" b="1" i="1" dirty="0"/>
              <a:t>»</a:t>
            </a:r>
            <a:r>
              <a:rPr lang="fr-FR" sz="1400" b="1" i="1" dirty="0">
                <a:solidFill>
                  <a:srgbClr val="89A3C7"/>
                </a:solidFill>
              </a:rPr>
              <a:t> </a:t>
            </a:r>
            <a:r>
              <a:rPr lang="fr-FR" sz="1400" b="1" dirty="0"/>
              <a:t>sur la région «</a:t>
            </a:r>
            <a:r>
              <a:rPr lang="fr-FR" sz="1400" b="1" dirty="0">
                <a:solidFill>
                  <a:srgbClr val="89A3C7"/>
                </a:solidFill>
              </a:rPr>
              <a:t> </a:t>
            </a:r>
            <a:r>
              <a:rPr lang="fr-FR" sz="1400" b="1" i="1" dirty="0">
                <a:solidFill>
                  <a:srgbClr val="89A3C7"/>
                </a:solidFill>
              </a:rPr>
              <a:t>H</a:t>
            </a:r>
            <a:r>
              <a:rPr lang="fr-FR" sz="1400" b="1" i="1" dirty="0" smtClean="0">
                <a:solidFill>
                  <a:srgbClr val="89A3C7"/>
                </a:solidFill>
              </a:rPr>
              <a:t>auts-de-France</a:t>
            </a:r>
            <a:r>
              <a:rPr lang="fr-FR" sz="1400" b="1" dirty="0"/>
              <a:t> »</a:t>
            </a:r>
          </a:p>
          <a:p>
            <a:endParaRPr lang="fr-FR" sz="1400" dirty="0" smtClean="0"/>
          </a:p>
          <a:p>
            <a:r>
              <a:rPr lang="fr-FR" sz="1400" dirty="0"/>
              <a:t>Je </a:t>
            </a:r>
            <a:r>
              <a:rPr lang="fr-FR" sz="1400" dirty="0" smtClean="0"/>
              <a:t>sélectionne</a:t>
            </a:r>
          </a:p>
          <a:p>
            <a:pPr marL="285750" indent="-285750">
              <a:buFont typeface="Arial" panose="020B0604020202020204" pitchFamily="34" charset="0"/>
              <a:buChar char="•"/>
            </a:pPr>
            <a:r>
              <a:rPr lang="fr-FR" sz="1400" dirty="0" smtClean="0"/>
              <a:t>dans </a:t>
            </a:r>
            <a:r>
              <a:rPr lang="fr-FR" sz="1400" dirty="0"/>
              <a:t>date : </a:t>
            </a:r>
            <a:r>
              <a:rPr lang="fr-FR" sz="1400" b="1" dirty="0"/>
              <a:t>2 au </a:t>
            </a:r>
            <a:r>
              <a:rPr lang="fr-FR" sz="1400" b="1" dirty="0" smtClean="0"/>
              <a:t>27 </a:t>
            </a:r>
            <a:r>
              <a:rPr lang="fr-FR" sz="1400" b="1" dirty="0" smtClean="0"/>
              <a:t>novembre (</a:t>
            </a:r>
            <a:r>
              <a:rPr lang="fr-FR" sz="1400" b="1" dirty="0" smtClean="0">
                <a:solidFill>
                  <a:srgbClr val="FF0000"/>
                </a:solidFill>
              </a:rPr>
              <a:t>1</a:t>
            </a:r>
            <a:r>
              <a:rPr lang="fr-FR" sz="1400" b="1" dirty="0" smtClean="0"/>
              <a:t>)</a:t>
            </a:r>
            <a:endParaRPr lang="fr-FR" sz="1400" dirty="0"/>
          </a:p>
          <a:p>
            <a:pPr marL="285750" indent="-285750">
              <a:buFont typeface="Arial" panose="020B0604020202020204" pitchFamily="34" charset="0"/>
              <a:buChar char="•"/>
            </a:pPr>
            <a:r>
              <a:rPr lang="fr-FR" sz="1400" dirty="0" smtClean="0"/>
              <a:t>dans type de formation: </a:t>
            </a:r>
            <a:r>
              <a:rPr lang="fr-FR" sz="1400" b="1" dirty="0" smtClean="0"/>
              <a:t>inter-entreprises(</a:t>
            </a:r>
            <a:r>
              <a:rPr lang="fr-FR" sz="1400" b="1" dirty="0">
                <a:solidFill>
                  <a:srgbClr val="FF0000"/>
                </a:solidFill>
              </a:rPr>
              <a:t>2</a:t>
            </a:r>
            <a:r>
              <a:rPr lang="fr-FR" sz="1400" b="1" dirty="0" smtClean="0"/>
              <a:t>)</a:t>
            </a:r>
          </a:p>
          <a:p>
            <a:pPr marL="285750" indent="-285750">
              <a:buFont typeface="Arial" panose="020B0604020202020204" pitchFamily="34" charset="0"/>
              <a:buChar char="•"/>
            </a:pPr>
            <a:r>
              <a:rPr lang="fr-FR" sz="1400" dirty="0" smtClean="0"/>
              <a:t>dans formation par secteur d’activité : </a:t>
            </a:r>
            <a:r>
              <a:rPr lang="fr-FR" sz="1400" b="1" dirty="0" smtClean="0"/>
              <a:t>transaction (</a:t>
            </a:r>
            <a:r>
              <a:rPr lang="fr-FR" sz="1400" b="1" dirty="0" smtClean="0">
                <a:solidFill>
                  <a:srgbClr val="FF0000"/>
                </a:solidFill>
              </a:rPr>
              <a:t>3</a:t>
            </a:r>
            <a:r>
              <a:rPr lang="fr-FR" sz="1400" b="1" dirty="0" smtClean="0"/>
              <a:t>)</a:t>
            </a:r>
          </a:p>
          <a:p>
            <a:pPr marL="285750" indent="-285750">
              <a:buFont typeface="Arial" panose="020B0604020202020204" pitchFamily="34" charset="0"/>
              <a:buChar char="•"/>
            </a:pPr>
            <a:r>
              <a:rPr lang="fr-FR" sz="1400" dirty="0" smtClean="0"/>
              <a:t>dans région </a:t>
            </a:r>
            <a:r>
              <a:rPr lang="fr-FR" sz="1400" b="1" dirty="0" smtClean="0"/>
              <a:t>: Hauts-de-France (</a:t>
            </a:r>
            <a:r>
              <a:rPr lang="fr-FR" sz="1400" b="1" dirty="0">
                <a:solidFill>
                  <a:srgbClr val="FF0000"/>
                </a:solidFill>
              </a:rPr>
              <a:t>4</a:t>
            </a:r>
            <a:r>
              <a:rPr lang="fr-FR" sz="1400" dirty="0" smtClean="0"/>
              <a:t>) Il est possible de choisir un </a:t>
            </a:r>
            <a:r>
              <a:rPr lang="fr-FR" sz="1400" dirty="0" smtClean="0"/>
              <a:t>centre</a:t>
            </a:r>
            <a:endParaRPr lang="fr-FR" sz="1400" dirty="0" smtClean="0"/>
          </a:p>
        </p:txBody>
      </p:sp>
      <p:sp>
        <p:nvSpPr>
          <p:cNvPr id="14" name="Rectangle 13"/>
          <p:cNvSpPr/>
          <p:nvPr/>
        </p:nvSpPr>
        <p:spPr>
          <a:xfrm>
            <a:off x="4572000" y="2708919"/>
            <a:ext cx="1224136" cy="13612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572000" y="4293096"/>
            <a:ext cx="122413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922460" y="3003291"/>
            <a:ext cx="504056" cy="369332"/>
          </a:xfrm>
          <a:prstGeom prst="rect">
            <a:avLst/>
          </a:prstGeom>
          <a:noFill/>
        </p:spPr>
        <p:txBody>
          <a:bodyPr wrap="square" rtlCol="0">
            <a:spAutoFit/>
          </a:bodyPr>
          <a:lstStyle/>
          <a:p>
            <a:r>
              <a:rPr lang="fr-FR" dirty="0" smtClean="0">
                <a:solidFill>
                  <a:srgbClr val="FF0000"/>
                </a:solidFill>
              </a:rPr>
              <a:t>1</a:t>
            </a:r>
            <a:endParaRPr lang="fr-FR" dirty="0">
              <a:solidFill>
                <a:srgbClr val="FF0000"/>
              </a:solidFill>
            </a:endParaRPr>
          </a:p>
        </p:txBody>
      </p:sp>
      <p:sp>
        <p:nvSpPr>
          <p:cNvPr id="19" name="ZoneTexte 18"/>
          <p:cNvSpPr txBox="1"/>
          <p:nvPr/>
        </p:nvSpPr>
        <p:spPr>
          <a:xfrm>
            <a:off x="5940152" y="4491633"/>
            <a:ext cx="504056" cy="369332"/>
          </a:xfrm>
          <a:prstGeom prst="rect">
            <a:avLst/>
          </a:prstGeom>
          <a:noFill/>
        </p:spPr>
        <p:txBody>
          <a:bodyPr wrap="square" rtlCol="0">
            <a:spAutoFit/>
          </a:bodyPr>
          <a:lstStyle/>
          <a:p>
            <a:r>
              <a:rPr lang="fr-FR" dirty="0">
                <a:solidFill>
                  <a:srgbClr val="FF0000"/>
                </a:solidFill>
              </a:rPr>
              <a:t>2</a:t>
            </a:r>
          </a:p>
        </p:txBody>
      </p:sp>
      <p:sp>
        <p:nvSpPr>
          <p:cNvPr id="20" name="ZoneTexte 19"/>
          <p:cNvSpPr txBox="1"/>
          <p:nvPr/>
        </p:nvSpPr>
        <p:spPr>
          <a:xfrm>
            <a:off x="3114148" y="5953570"/>
            <a:ext cx="504056" cy="369332"/>
          </a:xfrm>
          <a:prstGeom prst="rect">
            <a:avLst/>
          </a:prstGeom>
          <a:noFill/>
        </p:spPr>
        <p:txBody>
          <a:bodyPr wrap="square" rtlCol="0">
            <a:spAutoFit/>
          </a:bodyPr>
          <a:lstStyle/>
          <a:p>
            <a:r>
              <a:rPr lang="fr-FR" dirty="0">
                <a:solidFill>
                  <a:srgbClr val="FF0000"/>
                </a:solidFill>
              </a:rPr>
              <a:t>3</a:t>
            </a:r>
          </a:p>
        </p:txBody>
      </p:sp>
      <p:sp>
        <p:nvSpPr>
          <p:cNvPr id="21" name="ZoneTexte 20"/>
          <p:cNvSpPr txBox="1"/>
          <p:nvPr/>
        </p:nvSpPr>
        <p:spPr>
          <a:xfrm>
            <a:off x="5293637" y="5953570"/>
            <a:ext cx="504056" cy="369332"/>
          </a:xfrm>
          <a:prstGeom prst="rect">
            <a:avLst/>
          </a:prstGeom>
          <a:noFill/>
        </p:spPr>
        <p:txBody>
          <a:bodyPr wrap="square" rtlCol="0">
            <a:spAutoFit/>
          </a:bodyPr>
          <a:lstStyle/>
          <a:p>
            <a:r>
              <a:rPr lang="fr-FR" dirty="0">
                <a:solidFill>
                  <a:srgbClr val="FF0000"/>
                </a:solidFill>
              </a:rPr>
              <a:t>4</a:t>
            </a:r>
          </a:p>
        </p:txBody>
      </p:sp>
      <p:pic>
        <p:nvPicPr>
          <p:cNvPr id="22" name="Imag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369" y="21705"/>
            <a:ext cx="859397" cy="891358"/>
          </a:xfrm>
          <a:prstGeom prst="rect">
            <a:avLst/>
          </a:prstGeom>
        </p:spPr>
      </p:pic>
      <p:pic>
        <p:nvPicPr>
          <p:cNvPr id="23" name="Image 22"/>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29267" r="5765"/>
          <a:stretch/>
        </p:blipFill>
        <p:spPr>
          <a:xfrm>
            <a:off x="3494826" y="46839"/>
            <a:ext cx="2539217" cy="944543"/>
          </a:xfrm>
          <a:prstGeom prst="rect">
            <a:avLst/>
          </a:prstGeom>
          <a:effectLst>
            <a:glow>
              <a:schemeClr val="accent1">
                <a:alpha val="52000"/>
              </a:schemeClr>
            </a:glow>
          </a:effectLst>
        </p:spPr>
      </p:pic>
      <p:sp>
        <p:nvSpPr>
          <p:cNvPr id="24" name="ZoneTexte 23"/>
          <p:cNvSpPr txBox="1"/>
          <p:nvPr/>
        </p:nvSpPr>
        <p:spPr>
          <a:xfrm>
            <a:off x="8676456" y="6453334"/>
            <a:ext cx="288032" cy="246221"/>
          </a:xfrm>
          <a:prstGeom prst="rect">
            <a:avLst/>
          </a:prstGeom>
          <a:noFill/>
        </p:spPr>
        <p:txBody>
          <a:bodyPr wrap="square" rtlCol="0">
            <a:spAutoFit/>
          </a:bodyPr>
          <a:lstStyle/>
          <a:p>
            <a:r>
              <a:rPr lang="fr-FR" sz="1000" dirty="0"/>
              <a:t>7</a:t>
            </a:r>
            <a:endParaRPr lang="fr-FR" sz="1000" dirty="0"/>
          </a:p>
        </p:txBody>
      </p:sp>
      <p:sp>
        <p:nvSpPr>
          <p:cNvPr id="2" name="ZoneTexte 1"/>
          <p:cNvSpPr txBox="1"/>
          <p:nvPr/>
        </p:nvSpPr>
        <p:spPr>
          <a:xfrm>
            <a:off x="591093" y="1050390"/>
            <a:ext cx="7128792" cy="338554"/>
          </a:xfrm>
          <a:prstGeom prst="rect">
            <a:avLst/>
          </a:prstGeom>
          <a:noFill/>
        </p:spPr>
        <p:txBody>
          <a:bodyPr wrap="square" rtlCol="0">
            <a:spAutoFit/>
          </a:bodyPr>
          <a:lstStyle/>
          <a:p>
            <a:r>
              <a:rPr lang="fr-FR" sz="1600" dirty="0" smtClean="0"/>
              <a:t>Au clic de </a:t>
            </a:r>
            <a:r>
              <a:rPr lang="fr-FR" sz="1600" i="1" dirty="0" smtClean="0"/>
              <a:t>« recherche avancée », </a:t>
            </a:r>
            <a:r>
              <a:rPr lang="fr-FR" sz="1600" dirty="0" smtClean="0"/>
              <a:t>j’</a:t>
            </a:r>
            <a:r>
              <a:rPr lang="fr-FR" sz="1600" dirty="0" err="1" smtClean="0"/>
              <a:t>atteris</a:t>
            </a:r>
            <a:r>
              <a:rPr lang="fr-FR" sz="1600" dirty="0" smtClean="0"/>
              <a:t> sur la page « toutes les formations » : </a:t>
            </a:r>
            <a:endParaRPr lang="fr-FR" sz="1600" dirty="0"/>
          </a:p>
        </p:txBody>
      </p:sp>
      <p:pic>
        <p:nvPicPr>
          <p:cNvPr id="4" name="Image 3"/>
          <p:cNvPicPr>
            <a:picLocks noChangeAspect="1"/>
          </p:cNvPicPr>
          <p:nvPr/>
        </p:nvPicPr>
        <p:blipFill rotWithShape="1">
          <a:blip r:embed="rId6"/>
          <a:srcRect l="60237" t="30400" r="28738" b="48600"/>
          <a:stretch/>
        </p:blipFill>
        <p:spPr>
          <a:xfrm>
            <a:off x="1777445" y="5442914"/>
            <a:ext cx="1296144" cy="1375022"/>
          </a:xfrm>
          <a:prstGeom prst="rect">
            <a:avLst/>
          </a:prstGeom>
        </p:spPr>
      </p:pic>
      <p:sp>
        <p:nvSpPr>
          <p:cNvPr id="16" name="Rectangle 15"/>
          <p:cNvSpPr/>
          <p:nvPr/>
        </p:nvSpPr>
        <p:spPr>
          <a:xfrm>
            <a:off x="1763688" y="5442914"/>
            <a:ext cx="1296144" cy="1370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rotWithShape="1">
          <a:blip r:embed="rId6"/>
          <a:srcRect l="60237" t="68199" r="28738" b="8001"/>
          <a:stretch/>
        </p:blipFill>
        <p:spPr>
          <a:xfrm>
            <a:off x="4139952" y="5445224"/>
            <a:ext cx="1152128" cy="1399013"/>
          </a:xfrm>
          <a:prstGeom prst="rect">
            <a:avLst/>
          </a:prstGeom>
        </p:spPr>
      </p:pic>
      <p:sp>
        <p:nvSpPr>
          <p:cNvPr id="17" name="Rectangle 16"/>
          <p:cNvSpPr/>
          <p:nvPr/>
        </p:nvSpPr>
        <p:spPr>
          <a:xfrm>
            <a:off x="4122260" y="5433770"/>
            <a:ext cx="1152100" cy="13796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51626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rotWithShape="1">
          <a:blip r:embed="rId2"/>
          <a:srcRect l="20075" t="19201" r="21650" b="6601"/>
          <a:stretch/>
        </p:blipFill>
        <p:spPr>
          <a:xfrm>
            <a:off x="783692" y="2144813"/>
            <a:ext cx="4919356" cy="3523323"/>
          </a:xfrm>
          <a:prstGeom prst="rect">
            <a:avLst/>
          </a:prstGeom>
        </p:spPr>
      </p:pic>
      <p:sp>
        <p:nvSpPr>
          <p:cNvPr id="7" name="Rectangle 6"/>
          <p:cNvSpPr/>
          <p:nvPr/>
        </p:nvSpPr>
        <p:spPr>
          <a:xfrm>
            <a:off x="5795132" y="3347331"/>
            <a:ext cx="3241364" cy="801749"/>
          </a:xfrm>
          <a:prstGeom prst="rect">
            <a:avLst/>
          </a:prstGeom>
          <a:noFill/>
          <a:ln w="3175">
            <a:solidFill>
              <a:srgbClr val="89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369" y="21705"/>
            <a:ext cx="859397" cy="891358"/>
          </a:xfrm>
          <a:prstGeom prst="rect">
            <a:avLst/>
          </a:prstGeom>
        </p:spPr>
      </p:pic>
      <p:pic>
        <p:nvPicPr>
          <p:cNvPr id="11" name="Image 10"/>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29267" r="5765"/>
          <a:stretch/>
        </p:blipFill>
        <p:spPr>
          <a:xfrm>
            <a:off x="3494826" y="46839"/>
            <a:ext cx="2539217" cy="944543"/>
          </a:xfrm>
          <a:prstGeom prst="rect">
            <a:avLst/>
          </a:prstGeom>
          <a:effectLst>
            <a:glow>
              <a:schemeClr val="accent1">
                <a:alpha val="52000"/>
              </a:schemeClr>
            </a:glow>
          </a:effectLst>
        </p:spPr>
      </p:pic>
      <p:sp>
        <p:nvSpPr>
          <p:cNvPr id="12" name="ZoneTexte 11"/>
          <p:cNvSpPr txBox="1"/>
          <p:nvPr/>
        </p:nvSpPr>
        <p:spPr>
          <a:xfrm>
            <a:off x="8676456" y="6453334"/>
            <a:ext cx="288032" cy="246221"/>
          </a:xfrm>
          <a:prstGeom prst="rect">
            <a:avLst/>
          </a:prstGeom>
          <a:noFill/>
        </p:spPr>
        <p:txBody>
          <a:bodyPr wrap="square" rtlCol="0">
            <a:spAutoFit/>
          </a:bodyPr>
          <a:lstStyle/>
          <a:p>
            <a:r>
              <a:rPr lang="fr-FR" sz="1000" dirty="0"/>
              <a:t>8</a:t>
            </a:r>
            <a:endParaRPr lang="fr-FR" sz="1000" dirty="0"/>
          </a:p>
        </p:txBody>
      </p:sp>
      <p:sp>
        <p:nvSpPr>
          <p:cNvPr id="13" name="Rectangle 12"/>
          <p:cNvSpPr/>
          <p:nvPr/>
        </p:nvSpPr>
        <p:spPr>
          <a:xfrm>
            <a:off x="3563889" y="680827"/>
            <a:ext cx="648072" cy="21602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99592" y="4365104"/>
            <a:ext cx="7200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2287820" y="3821082"/>
            <a:ext cx="504056" cy="369332"/>
          </a:xfrm>
          <a:prstGeom prst="rect">
            <a:avLst/>
          </a:prstGeom>
          <a:noFill/>
        </p:spPr>
        <p:txBody>
          <a:bodyPr wrap="square" rtlCol="0">
            <a:spAutoFit/>
          </a:bodyPr>
          <a:lstStyle/>
          <a:p>
            <a:r>
              <a:rPr lang="fr-FR" dirty="0" smtClean="0">
                <a:solidFill>
                  <a:srgbClr val="FF0000"/>
                </a:solidFill>
              </a:rPr>
              <a:t>1</a:t>
            </a:r>
            <a:endParaRPr lang="fr-FR" dirty="0">
              <a:solidFill>
                <a:srgbClr val="FF0000"/>
              </a:solidFill>
            </a:endParaRPr>
          </a:p>
        </p:txBody>
      </p:sp>
      <p:sp>
        <p:nvSpPr>
          <p:cNvPr id="23" name="ZoneTexte 22"/>
          <p:cNvSpPr txBox="1"/>
          <p:nvPr/>
        </p:nvSpPr>
        <p:spPr>
          <a:xfrm>
            <a:off x="1691680" y="4252446"/>
            <a:ext cx="504056" cy="369332"/>
          </a:xfrm>
          <a:prstGeom prst="rect">
            <a:avLst/>
          </a:prstGeom>
          <a:noFill/>
        </p:spPr>
        <p:txBody>
          <a:bodyPr wrap="square" rtlCol="0">
            <a:spAutoFit/>
          </a:bodyPr>
          <a:lstStyle/>
          <a:p>
            <a:r>
              <a:rPr lang="fr-FR" dirty="0">
                <a:solidFill>
                  <a:srgbClr val="FF0000"/>
                </a:solidFill>
              </a:rPr>
              <a:t>2</a:t>
            </a:r>
          </a:p>
        </p:txBody>
      </p:sp>
      <p:sp>
        <p:nvSpPr>
          <p:cNvPr id="17" name="Rectangle 16"/>
          <p:cNvSpPr/>
          <p:nvPr/>
        </p:nvSpPr>
        <p:spPr>
          <a:xfrm>
            <a:off x="783692" y="3893090"/>
            <a:ext cx="1412044" cy="2376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783692" y="1334245"/>
            <a:ext cx="7128792" cy="338554"/>
          </a:xfrm>
          <a:prstGeom prst="rect">
            <a:avLst/>
          </a:prstGeom>
          <a:noFill/>
        </p:spPr>
        <p:txBody>
          <a:bodyPr wrap="square" rtlCol="0">
            <a:spAutoFit/>
          </a:bodyPr>
          <a:lstStyle/>
          <a:p>
            <a:r>
              <a:rPr lang="fr-FR" sz="1600" dirty="0" smtClean="0"/>
              <a:t>Les sessions correspondant aux filtres sélectionnés apparaissent :</a:t>
            </a:r>
            <a:endParaRPr lang="fr-FR" sz="1600" dirty="0"/>
          </a:p>
        </p:txBody>
      </p:sp>
      <p:sp>
        <p:nvSpPr>
          <p:cNvPr id="20" name="ZoneTexte 19"/>
          <p:cNvSpPr txBox="1"/>
          <p:nvPr/>
        </p:nvSpPr>
        <p:spPr>
          <a:xfrm>
            <a:off x="5868144" y="3400926"/>
            <a:ext cx="3096344" cy="738664"/>
          </a:xfrm>
          <a:prstGeom prst="rect">
            <a:avLst/>
          </a:prstGeom>
          <a:noFill/>
        </p:spPr>
        <p:txBody>
          <a:bodyPr wrap="square" rtlCol="0">
            <a:spAutoFit/>
          </a:bodyPr>
          <a:lstStyle/>
          <a:p>
            <a:pPr marL="285750" indent="-285750">
              <a:buFont typeface="Arial" panose="020B0604020202020204" pitchFamily="34" charset="0"/>
              <a:buChar char="•"/>
            </a:pPr>
            <a:r>
              <a:rPr lang="fr-FR" sz="1400" dirty="0" smtClean="0"/>
              <a:t>La formation « Transaction, tout ce qui a changé » m’intéresse </a:t>
            </a:r>
            <a:r>
              <a:rPr lang="fr-FR" sz="1400" b="1" dirty="0" smtClean="0"/>
              <a:t>(</a:t>
            </a:r>
            <a:r>
              <a:rPr lang="fr-FR" sz="1400" b="1" dirty="0" smtClean="0">
                <a:solidFill>
                  <a:srgbClr val="FF0000"/>
                </a:solidFill>
              </a:rPr>
              <a:t>1</a:t>
            </a:r>
            <a:r>
              <a:rPr lang="fr-FR" sz="1400" b="1" dirty="0" smtClean="0"/>
              <a:t>)</a:t>
            </a:r>
          </a:p>
          <a:p>
            <a:pPr marL="285750" indent="-285750">
              <a:buFont typeface="Arial" panose="020B0604020202020204" pitchFamily="34" charset="0"/>
              <a:buChar char="•"/>
            </a:pPr>
            <a:r>
              <a:rPr lang="fr-FR" sz="1400" dirty="0" smtClean="0"/>
              <a:t>Je clique sur </a:t>
            </a:r>
            <a:r>
              <a:rPr lang="fr-FR" sz="1400" i="1" dirty="0" smtClean="0"/>
              <a:t>« En savoir plus » </a:t>
            </a:r>
            <a:r>
              <a:rPr lang="fr-FR" sz="1400" b="1" dirty="0" smtClean="0"/>
              <a:t>(</a:t>
            </a:r>
            <a:r>
              <a:rPr lang="fr-FR" sz="1400" b="1" dirty="0" smtClean="0">
                <a:solidFill>
                  <a:srgbClr val="FF0000"/>
                </a:solidFill>
              </a:rPr>
              <a:t>2</a:t>
            </a:r>
            <a:r>
              <a:rPr lang="fr-FR" sz="1400" b="1" dirty="0" smtClean="0"/>
              <a:t>)</a:t>
            </a:r>
            <a:endParaRPr lang="fr-FR" sz="1400" b="1" dirty="0"/>
          </a:p>
        </p:txBody>
      </p:sp>
    </p:spTree>
    <p:extLst>
      <p:ext uri="{BB962C8B-B14F-4D97-AF65-F5344CB8AC3E}">
        <p14:creationId xmlns:p14="http://schemas.microsoft.com/office/powerpoint/2010/main" val="3316753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26375" t="17801" r="27950" b="9401"/>
          <a:stretch/>
        </p:blipFill>
        <p:spPr>
          <a:xfrm>
            <a:off x="4443" y="1181769"/>
            <a:ext cx="5580112" cy="5002859"/>
          </a:xfrm>
          <a:prstGeom prst="rect">
            <a:avLst/>
          </a:prstGeom>
        </p:spPr>
      </p:pic>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369" y="21705"/>
            <a:ext cx="859397" cy="891358"/>
          </a:xfrm>
          <a:prstGeom prst="rect">
            <a:avLst/>
          </a:prstGeom>
        </p:spPr>
      </p:pic>
      <p:pic>
        <p:nvPicPr>
          <p:cNvPr id="13" name="Image 12"/>
          <p:cNvPicPr>
            <a:picLocks noChangeAspect="1"/>
          </p:cNvPicPr>
          <p:nvPr/>
        </p:nvPicPr>
        <p:blipFill rotWithShape="1">
          <a:blip r:embed="rId4" cstate="print">
            <a:grayscl/>
            <a:extLst>
              <a:ext uri="{28A0092B-C50C-407E-A947-70E740481C1C}">
                <a14:useLocalDpi xmlns:a14="http://schemas.microsoft.com/office/drawing/2010/main" val="0"/>
              </a:ext>
            </a:extLst>
          </a:blip>
          <a:srcRect l="29267" r="5765"/>
          <a:stretch/>
        </p:blipFill>
        <p:spPr>
          <a:xfrm>
            <a:off x="3494827" y="46839"/>
            <a:ext cx="2445326" cy="909617"/>
          </a:xfrm>
          <a:prstGeom prst="rect">
            <a:avLst/>
          </a:prstGeom>
          <a:effectLst>
            <a:glow>
              <a:schemeClr val="accent1">
                <a:alpha val="52000"/>
              </a:schemeClr>
            </a:glow>
          </a:effectLst>
        </p:spPr>
      </p:pic>
      <p:sp>
        <p:nvSpPr>
          <p:cNvPr id="8" name="ZoneTexte 7"/>
          <p:cNvSpPr txBox="1"/>
          <p:nvPr/>
        </p:nvSpPr>
        <p:spPr>
          <a:xfrm>
            <a:off x="6084168" y="2317522"/>
            <a:ext cx="3240360" cy="2677656"/>
          </a:xfrm>
          <a:prstGeom prst="rect">
            <a:avLst/>
          </a:prstGeom>
          <a:noFill/>
        </p:spPr>
        <p:txBody>
          <a:bodyPr wrap="square" rtlCol="0">
            <a:spAutoFit/>
          </a:bodyPr>
          <a:lstStyle/>
          <a:p>
            <a:r>
              <a:rPr lang="fr-FR" sz="1400" b="1" dirty="0" smtClean="0"/>
              <a:t>Sur cette page, </a:t>
            </a:r>
          </a:p>
          <a:p>
            <a:r>
              <a:rPr lang="fr-FR" sz="1400" b="1" dirty="0" smtClean="0"/>
              <a:t>vous retrouvez :</a:t>
            </a:r>
          </a:p>
          <a:p>
            <a:endParaRPr lang="fr-FR" sz="1400" b="1" dirty="0" smtClean="0"/>
          </a:p>
          <a:p>
            <a:r>
              <a:rPr lang="fr-FR" sz="1400" b="1" dirty="0" smtClean="0">
                <a:solidFill>
                  <a:srgbClr val="FF0000"/>
                </a:solidFill>
              </a:rPr>
              <a:t>1</a:t>
            </a:r>
            <a:r>
              <a:rPr lang="fr-FR" sz="1400" b="1" dirty="0" smtClean="0"/>
              <a:t>/  la formation </a:t>
            </a:r>
            <a:r>
              <a:rPr lang="fr-FR" sz="1400" b="1" dirty="0"/>
              <a:t>s</a:t>
            </a:r>
            <a:r>
              <a:rPr lang="fr-FR" sz="1400" b="1" dirty="0" smtClean="0"/>
              <a:t>électionnée</a:t>
            </a:r>
          </a:p>
          <a:p>
            <a:r>
              <a:rPr lang="fr-FR" sz="1400" b="1" dirty="0" smtClean="0">
                <a:solidFill>
                  <a:srgbClr val="FF0000"/>
                </a:solidFill>
              </a:rPr>
              <a:t>2</a:t>
            </a:r>
            <a:r>
              <a:rPr lang="fr-FR" sz="1400" b="1" dirty="0" smtClean="0"/>
              <a:t>/ le </a:t>
            </a:r>
            <a:r>
              <a:rPr lang="fr-FR" sz="1400" b="1" dirty="0"/>
              <a:t>tarif </a:t>
            </a:r>
            <a:r>
              <a:rPr lang="fr-FR" sz="1400" b="1" dirty="0" smtClean="0"/>
              <a:t>adhérent </a:t>
            </a:r>
            <a:r>
              <a:rPr lang="fr-FR" sz="1400" b="1" dirty="0"/>
              <a:t>en </a:t>
            </a:r>
            <a:r>
              <a:rPr lang="fr-FR" sz="1400" b="1" dirty="0" smtClean="0"/>
              <a:t>HT</a:t>
            </a:r>
          </a:p>
          <a:p>
            <a:r>
              <a:rPr lang="fr-FR" sz="1400" b="1" dirty="0" smtClean="0">
                <a:solidFill>
                  <a:srgbClr val="FF0000"/>
                </a:solidFill>
              </a:rPr>
              <a:t>3</a:t>
            </a:r>
            <a:r>
              <a:rPr lang="fr-FR" sz="1400" b="1" dirty="0"/>
              <a:t>/ </a:t>
            </a:r>
            <a:r>
              <a:rPr lang="fr-FR" sz="1400" b="1" dirty="0" smtClean="0"/>
              <a:t>les </a:t>
            </a:r>
            <a:r>
              <a:rPr lang="fr-FR" sz="1400" b="1" dirty="0"/>
              <a:t>possibilités de lieux de </a:t>
            </a:r>
            <a:r>
              <a:rPr lang="fr-FR" sz="1400" b="1" dirty="0" smtClean="0"/>
              <a:t>formation</a:t>
            </a:r>
          </a:p>
          <a:p>
            <a:endParaRPr lang="fr-FR" sz="1400" b="1" dirty="0" smtClean="0"/>
          </a:p>
          <a:p>
            <a:endParaRPr lang="fr-FR" sz="1400" b="1" dirty="0"/>
          </a:p>
          <a:p>
            <a:endParaRPr lang="fr-FR" sz="1400" b="1" dirty="0"/>
          </a:p>
          <a:p>
            <a:r>
              <a:rPr lang="fr-FR" sz="1400" b="1" dirty="0" smtClean="0"/>
              <a:t>Pour poursuivre </a:t>
            </a:r>
          </a:p>
          <a:p>
            <a:r>
              <a:rPr lang="fr-FR" sz="1400" b="1" dirty="0" smtClean="0"/>
              <a:t>la commande</a:t>
            </a:r>
          </a:p>
          <a:p>
            <a:r>
              <a:rPr lang="fr-FR" sz="1400" b="1" dirty="0" smtClean="0"/>
              <a:t>Cliquez </a:t>
            </a:r>
            <a:r>
              <a:rPr lang="fr-FR" sz="1400" b="1" dirty="0"/>
              <a:t>sur </a:t>
            </a:r>
            <a:r>
              <a:rPr lang="fr-FR" sz="1400" b="1" dirty="0" smtClean="0"/>
              <a:t>S’INSCRIRE</a:t>
            </a:r>
            <a:endParaRPr lang="fr-FR" b="1" dirty="0"/>
          </a:p>
        </p:txBody>
      </p:sp>
      <p:sp>
        <p:nvSpPr>
          <p:cNvPr id="15" name="Rectangle 14"/>
          <p:cNvSpPr/>
          <p:nvPr/>
        </p:nvSpPr>
        <p:spPr>
          <a:xfrm>
            <a:off x="4139952" y="5949280"/>
            <a:ext cx="1152128" cy="2353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87624" y="1187460"/>
            <a:ext cx="504056" cy="369332"/>
          </a:xfrm>
          <a:prstGeom prst="rect">
            <a:avLst/>
          </a:prstGeom>
          <a:noFill/>
        </p:spPr>
        <p:txBody>
          <a:bodyPr wrap="square" rtlCol="0">
            <a:spAutoFit/>
          </a:bodyPr>
          <a:lstStyle/>
          <a:p>
            <a:r>
              <a:rPr lang="fr-FR" dirty="0" smtClean="0">
                <a:solidFill>
                  <a:srgbClr val="FF0000"/>
                </a:solidFill>
              </a:rPr>
              <a:t>1</a:t>
            </a:r>
            <a:endParaRPr lang="fr-FR" dirty="0">
              <a:solidFill>
                <a:srgbClr val="FF0000"/>
              </a:solidFill>
            </a:endParaRPr>
          </a:p>
        </p:txBody>
      </p:sp>
      <p:sp>
        <p:nvSpPr>
          <p:cNvPr id="20" name="ZoneTexte 19"/>
          <p:cNvSpPr txBox="1"/>
          <p:nvPr/>
        </p:nvSpPr>
        <p:spPr>
          <a:xfrm>
            <a:off x="3779912" y="1549777"/>
            <a:ext cx="504056" cy="369332"/>
          </a:xfrm>
          <a:prstGeom prst="rect">
            <a:avLst/>
          </a:prstGeom>
          <a:noFill/>
        </p:spPr>
        <p:txBody>
          <a:bodyPr wrap="square" rtlCol="0">
            <a:spAutoFit/>
          </a:bodyPr>
          <a:lstStyle/>
          <a:p>
            <a:r>
              <a:rPr lang="fr-FR" dirty="0">
                <a:solidFill>
                  <a:srgbClr val="FF0000"/>
                </a:solidFill>
              </a:rPr>
              <a:t>2</a:t>
            </a:r>
          </a:p>
        </p:txBody>
      </p:sp>
      <p:sp>
        <p:nvSpPr>
          <p:cNvPr id="21" name="ZoneTexte 20"/>
          <p:cNvSpPr txBox="1"/>
          <p:nvPr/>
        </p:nvSpPr>
        <p:spPr>
          <a:xfrm>
            <a:off x="3779912" y="4365104"/>
            <a:ext cx="504056" cy="369332"/>
          </a:xfrm>
          <a:prstGeom prst="rect">
            <a:avLst/>
          </a:prstGeom>
          <a:noFill/>
        </p:spPr>
        <p:txBody>
          <a:bodyPr wrap="square" rtlCol="0">
            <a:spAutoFit/>
          </a:bodyPr>
          <a:lstStyle/>
          <a:p>
            <a:r>
              <a:rPr lang="fr-FR" dirty="0" smtClean="0">
                <a:solidFill>
                  <a:srgbClr val="FF0000"/>
                </a:solidFill>
              </a:rPr>
              <a:t>3</a:t>
            </a:r>
            <a:endParaRPr lang="fr-FR" dirty="0">
              <a:solidFill>
                <a:srgbClr val="FF0000"/>
              </a:solidFill>
            </a:endParaRPr>
          </a:p>
        </p:txBody>
      </p:sp>
      <p:sp>
        <p:nvSpPr>
          <p:cNvPr id="3" name="Rectangle 2"/>
          <p:cNvSpPr/>
          <p:nvPr/>
        </p:nvSpPr>
        <p:spPr>
          <a:xfrm>
            <a:off x="6072696" y="4198467"/>
            <a:ext cx="2160240" cy="879385"/>
          </a:xfrm>
          <a:prstGeom prst="rect">
            <a:avLst/>
          </a:prstGeom>
          <a:noFill/>
          <a:ln w="3175">
            <a:solidFill>
              <a:srgbClr val="89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676456" y="6453334"/>
            <a:ext cx="288032" cy="246221"/>
          </a:xfrm>
          <a:prstGeom prst="rect">
            <a:avLst/>
          </a:prstGeom>
          <a:noFill/>
        </p:spPr>
        <p:txBody>
          <a:bodyPr wrap="square" rtlCol="0">
            <a:spAutoFit/>
          </a:bodyPr>
          <a:lstStyle/>
          <a:p>
            <a:r>
              <a:rPr lang="fr-FR" sz="1000" dirty="0"/>
              <a:t>9</a:t>
            </a:r>
            <a:endParaRPr lang="fr-FR" sz="1000" dirty="0"/>
          </a:p>
        </p:txBody>
      </p:sp>
      <p:sp>
        <p:nvSpPr>
          <p:cNvPr id="16" name="ZoneTexte 15"/>
          <p:cNvSpPr txBox="1"/>
          <p:nvPr/>
        </p:nvSpPr>
        <p:spPr>
          <a:xfrm>
            <a:off x="323528" y="6453335"/>
            <a:ext cx="2520280" cy="246221"/>
          </a:xfrm>
          <a:prstGeom prst="rect">
            <a:avLst/>
          </a:prstGeom>
          <a:noFill/>
        </p:spPr>
        <p:txBody>
          <a:bodyPr wrap="square" rtlCol="0">
            <a:spAutoFit/>
          </a:bodyPr>
          <a:lstStyle/>
          <a:p>
            <a:r>
              <a:rPr lang="fr-FR" sz="1000" dirty="0" smtClean="0"/>
              <a:t>Guide utilisateur site e-commerce ESI</a:t>
            </a:r>
            <a:endParaRPr lang="fr-FR" sz="1000" dirty="0"/>
          </a:p>
        </p:txBody>
      </p:sp>
      <p:sp>
        <p:nvSpPr>
          <p:cNvPr id="17" name="Rectangle 16"/>
          <p:cNvSpPr/>
          <p:nvPr/>
        </p:nvSpPr>
        <p:spPr>
          <a:xfrm>
            <a:off x="3563889" y="680827"/>
            <a:ext cx="648072" cy="21602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69964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74224</TotalTime>
  <Words>1003</Words>
  <Application>Microsoft Office PowerPoint</Application>
  <PresentationFormat>Affichage à l'écran (4:3)</PresentationFormat>
  <Paragraphs>331</Paragraphs>
  <Slides>28</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Arial Black</vt:lpstr>
      <vt:lpstr>Calibri</vt:lpstr>
      <vt:lpstr>Lucida Grande</vt:lpstr>
      <vt:lpstr>Wingdings</vt:lpstr>
      <vt:lpstr>Thème Office</vt:lpstr>
      <vt:lpstr>GUIDE D’UTILISATION DU Site E-COMMERCE ESI ADHERENTS FNAIM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 filieres de qualification benchmark</dc:title>
  <dc:creator>Candice DELPIERRE LE LAY</dc:creator>
  <cp:lastModifiedBy>Camille Schaffer</cp:lastModifiedBy>
  <cp:revision>431</cp:revision>
  <cp:lastPrinted>2019-10-14T14:03:57Z</cp:lastPrinted>
  <dcterms:created xsi:type="dcterms:W3CDTF">2019-06-07T15:03:33Z</dcterms:created>
  <dcterms:modified xsi:type="dcterms:W3CDTF">2020-10-28T13:35:20Z</dcterms:modified>
</cp:coreProperties>
</file>